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63" r:id="rId6"/>
    <p:sldId id="311" r:id="rId7"/>
    <p:sldId id="312" r:id="rId8"/>
    <p:sldId id="313" r:id="rId9"/>
    <p:sldId id="314" r:id="rId10"/>
    <p:sldId id="315" r:id="rId11"/>
    <p:sldId id="316" r:id="rId12"/>
    <p:sldId id="317" r:id="rId13"/>
    <p:sldId id="318" r:id="rId14"/>
    <p:sldId id="320" r:id="rId15"/>
    <p:sldId id="321" r:id="rId16"/>
    <p:sldId id="322" r:id="rId17"/>
    <p:sldId id="323" r:id="rId18"/>
    <p:sldId id="325" r:id="rId19"/>
    <p:sldId id="326" r:id="rId20"/>
    <p:sldId id="327" r:id="rId21"/>
    <p:sldId id="328" r:id="rId22"/>
    <p:sldId id="329" r:id="rId23"/>
    <p:sldId id="332" r:id="rId24"/>
    <p:sldId id="333" r:id="rId25"/>
    <p:sldId id="335" r:id="rId26"/>
    <p:sldId id="334" r:id="rId27"/>
    <p:sldId id="336" r:id="rId28"/>
    <p:sldId id="339" r:id="rId29"/>
    <p:sldId id="362" r:id="rId30"/>
    <p:sldId id="341" r:id="rId31"/>
    <p:sldId id="342" r:id="rId32"/>
    <p:sldId id="346" r:id="rId33"/>
    <p:sldId id="345" r:id="rId34"/>
    <p:sldId id="350" r:id="rId35"/>
    <p:sldId id="351" r:id="rId36"/>
    <p:sldId id="354" r:id="rId37"/>
    <p:sldId id="352" r:id="rId38"/>
    <p:sldId id="348" r:id="rId39"/>
    <p:sldId id="349" r:id="rId40"/>
    <p:sldId id="343" r:id="rId41"/>
    <p:sldId id="366" r:id="rId42"/>
    <p:sldId id="375" r:id="rId43"/>
    <p:sldId id="367" r:id="rId44"/>
    <p:sldId id="384" r:id="rId45"/>
    <p:sldId id="385" r:id="rId46"/>
    <p:sldId id="380" r:id="rId47"/>
    <p:sldId id="369" r:id="rId48"/>
    <p:sldId id="368" r:id="rId49"/>
    <p:sldId id="370" r:id="rId50"/>
    <p:sldId id="372" r:id="rId51"/>
    <p:sldId id="373" r:id="rId52"/>
    <p:sldId id="347" r:id="rId53"/>
    <p:sldId id="376" r:id="rId54"/>
    <p:sldId id="379" r:id="rId55"/>
    <p:sldId id="378" r:id="rId56"/>
    <p:sldId id="344" r:id="rId57"/>
    <p:sldId id="383" r:id="rId58"/>
    <p:sldId id="355" r:id="rId59"/>
    <p:sldId id="356" r:id="rId60"/>
    <p:sldId id="357" r:id="rId61"/>
    <p:sldId id="359" r:id="rId62"/>
    <p:sldId id="358" r:id="rId63"/>
    <p:sldId id="360" r:id="rId64"/>
    <p:sldId id="361" r:id="rId65"/>
    <p:sldId id="338" r:id="rId66"/>
    <p:sldId id="387" r:id="rId67"/>
    <p:sldId id="36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19" autoAdjust="0"/>
    <p:restoredTop sz="94619" autoAdjust="0"/>
  </p:normalViewPr>
  <p:slideViewPr>
    <p:cSldViewPr snapToGrid="0">
      <p:cViewPr varScale="1">
        <p:scale>
          <a:sx n="82" d="100"/>
          <a:sy n="82"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CFE44-4F9D-4451-8A9B-180495E1D2BB}"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DA86DD08-0743-4D8F-9337-1C4BC59EB43F}">
      <dgm:prSet/>
      <dgm:spPr/>
      <dgm:t>
        <a:bodyPr/>
        <a:lstStyle/>
        <a:p>
          <a:endParaRPr lang="en-US" dirty="0"/>
        </a:p>
      </dgm:t>
    </dgm:pt>
    <dgm:pt modelId="{CE012DEB-F7D4-487E-98BD-EF1ECDC63EED}" type="parTrans" cxnId="{9DCC4782-7C68-4DDD-8031-23AA141950E3}">
      <dgm:prSet/>
      <dgm:spPr/>
      <dgm:t>
        <a:bodyPr/>
        <a:lstStyle/>
        <a:p>
          <a:endParaRPr lang="en-US"/>
        </a:p>
      </dgm:t>
    </dgm:pt>
    <dgm:pt modelId="{3B9F8E75-89FC-49B9-9631-3C10A968354E}" type="sibTrans" cxnId="{9DCC4782-7C68-4DDD-8031-23AA141950E3}">
      <dgm:prSet/>
      <dgm:spPr/>
      <dgm:t>
        <a:bodyPr/>
        <a:lstStyle/>
        <a:p>
          <a:endParaRPr lang="en-US"/>
        </a:p>
      </dgm:t>
    </dgm:pt>
    <dgm:pt modelId="{90BFDA1C-375A-4690-A192-19EFB4C020C9}">
      <dgm:prSet/>
      <dgm:spPr/>
      <dgm:t>
        <a:bodyPr/>
        <a:lstStyle/>
        <a:p>
          <a:r>
            <a:rPr lang="en-US"/>
            <a:t>Life-long learner</a:t>
          </a:r>
        </a:p>
      </dgm:t>
    </dgm:pt>
    <dgm:pt modelId="{C8568F8B-8ED6-45B0-AA9D-2B7804EA7257}" type="parTrans" cxnId="{6D1F2E7E-4788-4EF0-8CFA-ABA7243F47EA}">
      <dgm:prSet/>
      <dgm:spPr/>
      <dgm:t>
        <a:bodyPr/>
        <a:lstStyle/>
        <a:p>
          <a:endParaRPr lang="en-US"/>
        </a:p>
      </dgm:t>
    </dgm:pt>
    <dgm:pt modelId="{4AD70D7A-9DDD-44A2-965E-7E26FB155A39}" type="sibTrans" cxnId="{6D1F2E7E-4788-4EF0-8CFA-ABA7243F47EA}">
      <dgm:prSet/>
      <dgm:spPr/>
      <dgm:t>
        <a:bodyPr/>
        <a:lstStyle/>
        <a:p>
          <a:endParaRPr lang="en-US"/>
        </a:p>
      </dgm:t>
    </dgm:pt>
    <dgm:pt modelId="{D1045254-1AAD-4D45-A966-18E485003389}">
      <dgm:prSet/>
      <dgm:spPr/>
      <dgm:t>
        <a:bodyPr/>
        <a:lstStyle/>
        <a:p>
          <a:r>
            <a:rPr lang="en-US"/>
            <a:t>Excellent Soft Skills </a:t>
          </a:r>
        </a:p>
      </dgm:t>
    </dgm:pt>
    <dgm:pt modelId="{E1F32F90-B2BF-49EC-B82B-03AD97F060DE}" type="parTrans" cxnId="{5045C616-D11B-4CF4-9986-72A6E98454E6}">
      <dgm:prSet/>
      <dgm:spPr/>
      <dgm:t>
        <a:bodyPr/>
        <a:lstStyle/>
        <a:p>
          <a:endParaRPr lang="en-US"/>
        </a:p>
      </dgm:t>
    </dgm:pt>
    <dgm:pt modelId="{50A22D52-8552-4617-B4C6-FE18BA7244B2}" type="sibTrans" cxnId="{5045C616-D11B-4CF4-9986-72A6E98454E6}">
      <dgm:prSet/>
      <dgm:spPr/>
      <dgm:t>
        <a:bodyPr/>
        <a:lstStyle/>
        <a:p>
          <a:endParaRPr lang="en-US"/>
        </a:p>
      </dgm:t>
    </dgm:pt>
    <dgm:pt modelId="{3243A1E0-9A31-469C-880B-CD2A06198DEC}">
      <dgm:prSet/>
      <dgm:spPr/>
      <dgm:t>
        <a:bodyPr/>
        <a:lstStyle/>
        <a:p>
          <a:r>
            <a:rPr lang="en-US" dirty="0"/>
            <a:t>Background starting and managing small businesses </a:t>
          </a:r>
        </a:p>
      </dgm:t>
    </dgm:pt>
    <dgm:pt modelId="{B5BAB90A-EDEB-461A-B410-417FA8883B3D}" type="parTrans" cxnId="{762B84FA-E202-48C0-9BF6-395657D5BB6C}">
      <dgm:prSet/>
      <dgm:spPr/>
      <dgm:t>
        <a:bodyPr/>
        <a:lstStyle/>
        <a:p>
          <a:endParaRPr lang="en-US"/>
        </a:p>
      </dgm:t>
    </dgm:pt>
    <dgm:pt modelId="{CED68472-E952-4A7C-8E2F-1340FD8C6B3B}" type="sibTrans" cxnId="{762B84FA-E202-48C0-9BF6-395657D5BB6C}">
      <dgm:prSet/>
      <dgm:spPr/>
      <dgm:t>
        <a:bodyPr/>
        <a:lstStyle/>
        <a:p>
          <a:endParaRPr lang="en-US"/>
        </a:p>
      </dgm:t>
    </dgm:pt>
    <dgm:pt modelId="{5C83DADF-ADC3-4BDE-ADE1-1C5D6B956360}">
      <dgm:prSet/>
      <dgm:spPr/>
      <dgm:t>
        <a:bodyPr/>
        <a:lstStyle/>
        <a:p>
          <a:r>
            <a:rPr lang="en-US" dirty="0"/>
            <a:t>Curated and ran successful marketing campaigns for several companies. </a:t>
          </a:r>
        </a:p>
      </dgm:t>
    </dgm:pt>
    <dgm:pt modelId="{AE138FC4-0ADE-4ABC-8E00-2122179B5D09}" type="parTrans" cxnId="{80258A7D-F96F-48BF-9C86-5AB3D933A3BE}">
      <dgm:prSet/>
      <dgm:spPr/>
      <dgm:t>
        <a:bodyPr/>
        <a:lstStyle/>
        <a:p>
          <a:endParaRPr lang="en-US"/>
        </a:p>
      </dgm:t>
    </dgm:pt>
    <dgm:pt modelId="{262FC2A9-7849-44AD-A2B2-1705BFFE303F}" type="sibTrans" cxnId="{80258A7D-F96F-48BF-9C86-5AB3D933A3BE}">
      <dgm:prSet/>
      <dgm:spPr/>
      <dgm:t>
        <a:bodyPr/>
        <a:lstStyle/>
        <a:p>
          <a:endParaRPr lang="en-US"/>
        </a:p>
      </dgm:t>
    </dgm:pt>
    <dgm:pt modelId="{7E6FDC4E-4798-4FFB-997F-DE52D51177FB}">
      <dgm:prSet/>
      <dgm:spPr/>
      <dgm:t>
        <a:bodyPr/>
        <a:lstStyle/>
        <a:p>
          <a:r>
            <a:rPr lang="en-US" dirty="0"/>
            <a:t>Enthusiastic and excited about data and the way it can impact the world. </a:t>
          </a:r>
        </a:p>
      </dgm:t>
    </dgm:pt>
    <dgm:pt modelId="{F7D98677-F293-4D9D-9B1D-AEA1AF7AC2AF}" type="parTrans" cxnId="{741FD6D5-19F6-4878-8EF3-EE57D1B9360E}">
      <dgm:prSet/>
      <dgm:spPr/>
      <dgm:t>
        <a:bodyPr/>
        <a:lstStyle/>
        <a:p>
          <a:endParaRPr lang="en-US"/>
        </a:p>
      </dgm:t>
    </dgm:pt>
    <dgm:pt modelId="{54AF7634-DB6F-42DC-94C2-F997552FB118}" type="sibTrans" cxnId="{741FD6D5-19F6-4878-8EF3-EE57D1B9360E}">
      <dgm:prSet/>
      <dgm:spPr/>
      <dgm:t>
        <a:bodyPr/>
        <a:lstStyle/>
        <a:p>
          <a:endParaRPr lang="en-US"/>
        </a:p>
      </dgm:t>
    </dgm:pt>
    <dgm:pt modelId="{B462371D-CC95-44C9-9805-D55030DF255D}">
      <dgm:prSet/>
      <dgm:spPr/>
      <dgm:t>
        <a:bodyPr/>
        <a:lstStyle/>
        <a:p>
          <a:r>
            <a:rPr lang="en-US" dirty="0"/>
            <a:t>Scientist at heart</a:t>
          </a:r>
        </a:p>
      </dgm:t>
    </dgm:pt>
    <dgm:pt modelId="{8A1E15EC-9C00-444F-8399-C13509EFCAE9}" type="sibTrans" cxnId="{0984B561-9DB3-4548-8DD4-0F0478333C18}">
      <dgm:prSet/>
      <dgm:spPr/>
      <dgm:t>
        <a:bodyPr/>
        <a:lstStyle/>
        <a:p>
          <a:endParaRPr lang="en-US"/>
        </a:p>
      </dgm:t>
    </dgm:pt>
    <dgm:pt modelId="{593D4875-E129-4DB0-BAB7-E6EAFB84B33F}" type="parTrans" cxnId="{0984B561-9DB3-4548-8DD4-0F0478333C18}">
      <dgm:prSet/>
      <dgm:spPr/>
      <dgm:t>
        <a:bodyPr/>
        <a:lstStyle/>
        <a:p>
          <a:endParaRPr lang="en-US"/>
        </a:p>
      </dgm:t>
    </dgm:pt>
    <dgm:pt modelId="{52C32DBD-DB1B-4836-AFBE-514683FA8546}" type="pres">
      <dgm:prSet presAssocID="{9B7CFE44-4F9D-4451-8A9B-180495E1D2BB}" presName="Name0" presStyleCnt="0">
        <dgm:presLayoutVars>
          <dgm:dir/>
          <dgm:animLvl val="lvl"/>
          <dgm:resizeHandles val="exact"/>
        </dgm:presLayoutVars>
      </dgm:prSet>
      <dgm:spPr/>
    </dgm:pt>
    <dgm:pt modelId="{A98302EA-D177-46AF-9AA6-C85F79DB91E9}" type="pres">
      <dgm:prSet presAssocID="{DA86DD08-0743-4D8F-9337-1C4BC59EB43F}" presName="linNode" presStyleCnt="0"/>
      <dgm:spPr/>
    </dgm:pt>
    <dgm:pt modelId="{EE306A78-10FE-4B40-BE21-3C4F3A93BAA5}" type="pres">
      <dgm:prSet presAssocID="{DA86DD08-0743-4D8F-9337-1C4BC59EB43F}" presName="parentText" presStyleLbl="node1" presStyleIdx="0" presStyleCnt="1">
        <dgm:presLayoutVars>
          <dgm:chMax val="1"/>
          <dgm:bulletEnabled val="1"/>
        </dgm:presLayoutVars>
      </dgm:prSet>
      <dgm:spPr/>
    </dgm:pt>
    <dgm:pt modelId="{826371A9-202D-4462-A175-1054A9CF775A}" type="pres">
      <dgm:prSet presAssocID="{DA86DD08-0743-4D8F-9337-1C4BC59EB43F}" presName="descendantText" presStyleLbl="alignAccFollowNode1" presStyleIdx="0" presStyleCnt="1">
        <dgm:presLayoutVars>
          <dgm:bulletEnabled val="1"/>
        </dgm:presLayoutVars>
      </dgm:prSet>
      <dgm:spPr/>
    </dgm:pt>
  </dgm:ptLst>
  <dgm:cxnLst>
    <dgm:cxn modelId="{1D223303-FE53-45B0-85A0-CEA431C3F764}" type="presOf" srcId="{B462371D-CC95-44C9-9805-D55030DF255D}" destId="{826371A9-202D-4462-A175-1054A9CF775A}" srcOrd="0" destOrd="0" presId="urn:microsoft.com/office/officeart/2005/8/layout/vList5"/>
    <dgm:cxn modelId="{5045C616-D11B-4CF4-9986-72A6E98454E6}" srcId="{DA86DD08-0743-4D8F-9337-1C4BC59EB43F}" destId="{D1045254-1AAD-4D45-A966-18E485003389}" srcOrd="2" destOrd="0" parTransId="{E1F32F90-B2BF-49EC-B82B-03AD97F060DE}" sibTransId="{50A22D52-8552-4617-B4C6-FE18BA7244B2}"/>
    <dgm:cxn modelId="{B6BB9226-8FE3-4CDA-800B-E0D665553FED}" type="presOf" srcId="{3243A1E0-9A31-469C-880B-CD2A06198DEC}" destId="{826371A9-202D-4462-A175-1054A9CF775A}" srcOrd="0" destOrd="3" presId="urn:microsoft.com/office/officeart/2005/8/layout/vList5"/>
    <dgm:cxn modelId="{E7F84429-434F-40AF-B46A-CA7987901D56}" type="presOf" srcId="{7E6FDC4E-4798-4FFB-997F-DE52D51177FB}" destId="{826371A9-202D-4462-A175-1054A9CF775A}" srcOrd="0" destOrd="5" presId="urn:microsoft.com/office/officeart/2005/8/layout/vList5"/>
    <dgm:cxn modelId="{0984B561-9DB3-4548-8DD4-0F0478333C18}" srcId="{DA86DD08-0743-4D8F-9337-1C4BC59EB43F}" destId="{B462371D-CC95-44C9-9805-D55030DF255D}" srcOrd="0" destOrd="0" parTransId="{593D4875-E129-4DB0-BAB7-E6EAFB84B33F}" sibTransId="{8A1E15EC-9C00-444F-8399-C13509EFCAE9}"/>
    <dgm:cxn modelId="{06C96B67-9596-4935-AC74-88ACBC0C5CDD}" type="presOf" srcId="{DA86DD08-0743-4D8F-9337-1C4BC59EB43F}" destId="{EE306A78-10FE-4B40-BE21-3C4F3A93BAA5}" srcOrd="0" destOrd="0" presId="urn:microsoft.com/office/officeart/2005/8/layout/vList5"/>
    <dgm:cxn modelId="{D5B31354-EF6C-4779-94D4-C7E0E800C2F2}" type="presOf" srcId="{9B7CFE44-4F9D-4451-8A9B-180495E1D2BB}" destId="{52C32DBD-DB1B-4836-AFBE-514683FA8546}" srcOrd="0" destOrd="0" presId="urn:microsoft.com/office/officeart/2005/8/layout/vList5"/>
    <dgm:cxn modelId="{80258A7D-F96F-48BF-9C86-5AB3D933A3BE}" srcId="{DA86DD08-0743-4D8F-9337-1C4BC59EB43F}" destId="{5C83DADF-ADC3-4BDE-ADE1-1C5D6B956360}" srcOrd="4" destOrd="0" parTransId="{AE138FC4-0ADE-4ABC-8E00-2122179B5D09}" sibTransId="{262FC2A9-7849-44AD-A2B2-1705BFFE303F}"/>
    <dgm:cxn modelId="{6D1F2E7E-4788-4EF0-8CFA-ABA7243F47EA}" srcId="{DA86DD08-0743-4D8F-9337-1C4BC59EB43F}" destId="{90BFDA1C-375A-4690-A192-19EFB4C020C9}" srcOrd="1" destOrd="0" parTransId="{C8568F8B-8ED6-45B0-AA9D-2B7804EA7257}" sibTransId="{4AD70D7A-9DDD-44A2-965E-7E26FB155A39}"/>
    <dgm:cxn modelId="{9DCC4782-7C68-4DDD-8031-23AA141950E3}" srcId="{9B7CFE44-4F9D-4451-8A9B-180495E1D2BB}" destId="{DA86DD08-0743-4D8F-9337-1C4BC59EB43F}" srcOrd="0" destOrd="0" parTransId="{CE012DEB-F7D4-487E-98BD-EF1ECDC63EED}" sibTransId="{3B9F8E75-89FC-49B9-9631-3C10A968354E}"/>
    <dgm:cxn modelId="{8AE04386-82AB-42FF-8E64-02AEDB2BEE0E}" type="presOf" srcId="{90BFDA1C-375A-4690-A192-19EFB4C020C9}" destId="{826371A9-202D-4462-A175-1054A9CF775A}" srcOrd="0" destOrd="1" presId="urn:microsoft.com/office/officeart/2005/8/layout/vList5"/>
    <dgm:cxn modelId="{2C45658B-55D0-4D86-875C-75A12C9FC414}" type="presOf" srcId="{5C83DADF-ADC3-4BDE-ADE1-1C5D6B956360}" destId="{826371A9-202D-4462-A175-1054A9CF775A}" srcOrd="0" destOrd="4" presId="urn:microsoft.com/office/officeart/2005/8/layout/vList5"/>
    <dgm:cxn modelId="{741FD6D5-19F6-4878-8EF3-EE57D1B9360E}" srcId="{DA86DD08-0743-4D8F-9337-1C4BC59EB43F}" destId="{7E6FDC4E-4798-4FFB-997F-DE52D51177FB}" srcOrd="5" destOrd="0" parTransId="{F7D98677-F293-4D9D-9B1D-AEA1AF7AC2AF}" sibTransId="{54AF7634-DB6F-42DC-94C2-F997552FB118}"/>
    <dgm:cxn modelId="{E8E1E6F9-A3BC-4A38-8077-9779A1E2E7C1}" type="presOf" srcId="{D1045254-1AAD-4D45-A966-18E485003389}" destId="{826371A9-202D-4462-A175-1054A9CF775A}" srcOrd="0" destOrd="2" presId="urn:microsoft.com/office/officeart/2005/8/layout/vList5"/>
    <dgm:cxn modelId="{762B84FA-E202-48C0-9BF6-395657D5BB6C}" srcId="{DA86DD08-0743-4D8F-9337-1C4BC59EB43F}" destId="{3243A1E0-9A31-469C-880B-CD2A06198DEC}" srcOrd="3" destOrd="0" parTransId="{B5BAB90A-EDEB-461A-B410-417FA8883B3D}" sibTransId="{CED68472-E952-4A7C-8E2F-1340FD8C6B3B}"/>
    <dgm:cxn modelId="{697199CC-F7FB-4C9A-BD5B-7EF4506B89E1}" type="presParOf" srcId="{52C32DBD-DB1B-4836-AFBE-514683FA8546}" destId="{A98302EA-D177-46AF-9AA6-C85F79DB91E9}" srcOrd="0" destOrd="0" presId="urn:microsoft.com/office/officeart/2005/8/layout/vList5"/>
    <dgm:cxn modelId="{E2283FAE-54B8-4109-A37A-50B421E2C147}" type="presParOf" srcId="{A98302EA-D177-46AF-9AA6-C85F79DB91E9}" destId="{EE306A78-10FE-4B40-BE21-3C4F3A93BAA5}" srcOrd="0" destOrd="0" presId="urn:microsoft.com/office/officeart/2005/8/layout/vList5"/>
    <dgm:cxn modelId="{671418BD-3108-4953-A80F-2E1720772C49}" type="presParOf" srcId="{A98302EA-D177-46AF-9AA6-C85F79DB91E9}" destId="{826371A9-202D-4462-A175-1054A9CF775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E8FA5C-C78C-4DA5-9C3F-97753CDF8187}"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4E27FB1C-F21E-4285-8A5F-4C8C6BB3EF73}">
      <dgm:prSet/>
      <dgm:spPr/>
      <dgm:t>
        <a:bodyPr/>
        <a:lstStyle/>
        <a:p>
          <a:r>
            <a:rPr lang="en-US"/>
            <a:t>Prior to studying Data Science, I worked in medical research for 18 years as an  SRA.</a:t>
          </a:r>
        </a:p>
      </dgm:t>
    </dgm:pt>
    <dgm:pt modelId="{CEAFCE46-A429-4462-9FE9-A2FFDC9CDEA6}" type="parTrans" cxnId="{567C3A64-47E4-4DE0-BABB-69F8A594F781}">
      <dgm:prSet/>
      <dgm:spPr/>
      <dgm:t>
        <a:bodyPr/>
        <a:lstStyle/>
        <a:p>
          <a:endParaRPr lang="en-US"/>
        </a:p>
      </dgm:t>
    </dgm:pt>
    <dgm:pt modelId="{6B3673D8-7006-44CD-A087-078EEF70297F}" type="sibTrans" cxnId="{567C3A64-47E4-4DE0-BABB-69F8A594F781}">
      <dgm:prSet/>
      <dgm:spPr/>
      <dgm:t>
        <a:bodyPr/>
        <a:lstStyle/>
        <a:p>
          <a:endParaRPr lang="en-US"/>
        </a:p>
      </dgm:t>
    </dgm:pt>
    <dgm:pt modelId="{229E20CD-C539-4D81-959E-21929D82890E}">
      <dgm:prSet/>
      <dgm:spPr/>
      <dgm:t>
        <a:bodyPr/>
        <a:lstStyle/>
        <a:p>
          <a:r>
            <a:rPr lang="en-US" dirty="0"/>
            <a:t>I am certified in Thai Reflexology, and I am Mindfulness Practitioner.</a:t>
          </a:r>
        </a:p>
      </dgm:t>
    </dgm:pt>
    <dgm:pt modelId="{D3AC6E0B-1EB6-4B45-90F5-D8C84236DF58}" type="parTrans" cxnId="{491C6105-9A7E-4451-901D-809E4322B3FB}">
      <dgm:prSet/>
      <dgm:spPr/>
      <dgm:t>
        <a:bodyPr/>
        <a:lstStyle/>
        <a:p>
          <a:endParaRPr lang="en-US"/>
        </a:p>
      </dgm:t>
    </dgm:pt>
    <dgm:pt modelId="{D8906BF6-EDBF-4B30-90F2-B0F7015B1FB3}" type="sibTrans" cxnId="{491C6105-9A7E-4451-901D-809E4322B3FB}">
      <dgm:prSet/>
      <dgm:spPr/>
      <dgm:t>
        <a:bodyPr/>
        <a:lstStyle/>
        <a:p>
          <a:endParaRPr lang="en-US"/>
        </a:p>
      </dgm:t>
    </dgm:pt>
    <dgm:pt modelId="{C8FDDF02-4388-4C27-A17C-6544A78CCBE1}">
      <dgm:prSet/>
      <dgm:spPr/>
      <dgm:t>
        <a:bodyPr/>
        <a:lstStyle/>
        <a:p>
          <a:r>
            <a:rPr lang="en-US"/>
            <a:t>Passionate and keen about how technology is changing the world around us.</a:t>
          </a:r>
        </a:p>
      </dgm:t>
    </dgm:pt>
    <dgm:pt modelId="{5DADF2B5-1615-4F56-8C98-A9F52B0DDC6C}" type="parTrans" cxnId="{1C1D145E-B097-4682-8819-BD0CFB5813C6}">
      <dgm:prSet/>
      <dgm:spPr/>
      <dgm:t>
        <a:bodyPr/>
        <a:lstStyle/>
        <a:p>
          <a:endParaRPr lang="en-US"/>
        </a:p>
      </dgm:t>
    </dgm:pt>
    <dgm:pt modelId="{9C3EA5ED-1CA8-4841-B426-35EA59E59E5D}" type="sibTrans" cxnId="{1C1D145E-B097-4682-8819-BD0CFB5813C6}">
      <dgm:prSet/>
      <dgm:spPr/>
      <dgm:t>
        <a:bodyPr/>
        <a:lstStyle/>
        <a:p>
          <a:endParaRPr lang="en-US"/>
        </a:p>
      </dgm:t>
    </dgm:pt>
    <dgm:pt modelId="{EC778496-AB8C-D64B-BC6D-5310F243A7D7}" type="pres">
      <dgm:prSet presAssocID="{26E8FA5C-C78C-4DA5-9C3F-97753CDF8187}" presName="vert0" presStyleCnt="0">
        <dgm:presLayoutVars>
          <dgm:dir/>
          <dgm:animOne val="branch"/>
          <dgm:animLvl val="lvl"/>
        </dgm:presLayoutVars>
      </dgm:prSet>
      <dgm:spPr/>
    </dgm:pt>
    <dgm:pt modelId="{FA28CD4D-AF0F-5740-9DF6-C93C8D6BDEB6}" type="pres">
      <dgm:prSet presAssocID="{4E27FB1C-F21E-4285-8A5F-4C8C6BB3EF73}" presName="thickLine" presStyleLbl="alignNode1" presStyleIdx="0" presStyleCnt="3"/>
      <dgm:spPr/>
    </dgm:pt>
    <dgm:pt modelId="{DB69EC09-A64B-B243-A5BB-598627B1275A}" type="pres">
      <dgm:prSet presAssocID="{4E27FB1C-F21E-4285-8A5F-4C8C6BB3EF73}" presName="horz1" presStyleCnt="0"/>
      <dgm:spPr/>
    </dgm:pt>
    <dgm:pt modelId="{DEB8935D-D893-EC4C-B4B0-CE4EF3D514A8}" type="pres">
      <dgm:prSet presAssocID="{4E27FB1C-F21E-4285-8A5F-4C8C6BB3EF73}" presName="tx1" presStyleLbl="revTx" presStyleIdx="0" presStyleCnt="3"/>
      <dgm:spPr/>
    </dgm:pt>
    <dgm:pt modelId="{D14563E2-1C1D-4B45-8559-45CC2DB96BE4}" type="pres">
      <dgm:prSet presAssocID="{4E27FB1C-F21E-4285-8A5F-4C8C6BB3EF73}" presName="vert1" presStyleCnt="0"/>
      <dgm:spPr/>
    </dgm:pt>
    <dgm:pt modelId="{A4E93DD9-3639-5B4E-86A5-914186942624}" type="pres">
      <dgm:prSet presAssocID="{229E20CD-C539-4D81-959E-21929D82890E}" presName="thickLine" presStyleLbl="alignNode1" presStyleIdx="1" presStyleCnt="3"/>
      <dgm:spPr/>
    </dgm:pt>
    <dgm:pt modelId="{CB09A7E7-0BA3-0F4D-B3BE-FACC147A628F}" type="pres">
      <dgm:prSet presAssocID="{229E20CD-C539-4D81-959E-21929D82890E}" presName="horz1" presStyleCnt="0"/>
      <dgm:spPr/>
    </dgm:pt>
    <dgm:pt modelId="{7A64F8A9-7F23-D64A-AA5A-377C37BC2C09}" type="pres">
      <dgm:prSet presAssocID="{229E20CD-C539-4D81-959E-21929D82890E}" presName="tx1" presStyleLbl="revTx" presStyleIdx="1" presStyleCnt="3"/>
      <dgm:spPr/>
    </dgm:pt>
    <dgm:pt modelId="{C6F5DF7F-4A35-4141-8B37-65DEA62F71CE}" type="pres">
      <dgm:prSet presAssocID="{229E20CD-C539-4D81-959E-21929D82890E}" presName="vert1" presStyleCnt="0"/>
      <dgm:spPr/>
    </dgm:pt>
    <dgm:pt modelId="{5C6912DA-4470-7C40-8BF5-74C4C227CF55}" type="pres">
      <dgm:prSet presAssocID="{C8FDDF02-4388-4C27-A17C-6544A78CCBE1}" presName="thickLine" presStyleLbl="alignNode1" presStyleIdx="2" presStyleCnt="3"/>
      <dgm:spPr/>
    </dgm:pt>
    <dgm:pt modelId="{843F5EE0-A02A-A248-956F-0A77E92A6ECE}" type="pres">
      <dgm:prSet presAssocID="{C8FDDF02-4388-4C27-A17C-6544A78CCBE1}" presName="horz1" presStyleCnt="0"/>
      <dgm:spPr/>
    </dgm:pt>
    <dgm:pt modelId="{D4ADB075-58CC-BF48-9BC1-40420FF95D5A}" type="pres">
      <dgm:prSet presAssocID="{C8FDDF02-4388-4C27-A17C-6544A78CCBE1}" presName="tx1" presStyleLbl="revTx" presStyleIdx="2" presStyleCnt="3"/>
      <dgm:spPr/>
    </dgm:pt>
    <dgm:pt modelId="{C0005424-C776-0A46-B67D-E6FC79D4AC41}" type="pres">
      <dgm:prSet presAssocID="{C8FDDF02-4388-4C27-A17C-6544A78CCBE1}" presName="vert1" presStyleCnt="0"/>
      <dgm:spPr/>
    </dgm:pt>
  </dgm:ptLst>
  <dgm:cxnLst>
    <dgm:cxn modelId="{491C6105-9A7E-4451-901D-809E4322B3FB}" srcId="{26E8FA5C-C78C-4DA5-9C3F-97753CDF8187}" destId="{229E20CD-C539-4D81-959E-21929D82890E}" srcOrd="1" destOrd="0" parTransId="{D3AC6E0B-1EB6-4B45-90F5-D8C84236DF58}" sibTransId="{D8906BF6-EDBF-4B30-90F2-B0F7015B1FB3}"/>
    <dgm:cxn modelId="{EABB772D-C665-564B-9841-6A740C190EFA}" type="presOf" srcId="{4E27FB1C-F21E-4285-8A5F-4C8C6BB3EF73}" destId="{DEB8935D-D893-EC4C-B4B0-CE4EF3D514A8}" srcOrd="0" destOrd="0" presId="urn:microsoft.com/office/officeart/2008/layout/LinedList"/>
    <dgm:cxn modelId="{1C1D145E-B097-4682-8819-BD0CFB5813C6}" srcId="{26E8FA5C-C78C-4DA5-9C3F-97753CDF8187}" destId="{C8FDDF02-4388-4C27-A17C-6544A78CCBE1}" srcOrd="2" destOrd="0" parTransId="{5DADF2B5-1615-4F56-8C98-A9F52B0DDC6C}" sibTransId="{9C3EA5ED-1CA8-4841-B426-35EA59E59E5D}"/>
    <dgm:cxn modelId="{567C3A64-47E4-4DE0-BABB-69F8A594F781}" srcId="{26E8FA5C-C78C-4DA5-9C3F-97753CDF8187}" destId="{4E27FB1C-F21E-4285-8A5F-4C8C6BB3EF73}" srcOrd="0" destOrd="0" parTransId="{CEAFCE46-A429-4462-9FE9-A2FFDC9CDEA6}" sibTransId="{6B3673D8-7006-44CD-A087-078EEF70297F}"/>
    <dgm:cxn modelId="{39F17AA9-0CDC-3D4F-AB65-A7F07901D051}" type="presOf" srcId="{229E20CD-C539-4D81-959E-21929D82890E}" destId="{7A64F8A9-7F23-D64A-AA5A-377C37BC2C09}" srcOrd="0" destOrd="0" presId="urn:microsoft.com/office/officeart/2008/layout/LinedList"/>
    <dgm:cxn modelId="{F43FFAEC-584F-7147-B534-6F4ACFF10656}" type="presOf" srcId="{C8FDDF02-4388-4C27-A17C-6544A78CCBE1}" destId="{D4ADB075-58CC-BF48-9BC1-40420FF95D5A}" srcOrd="0" destOrd="0" presId="urn:microsoft.com/office/officeart/2008/layout/LinedList"/>
    <dgm:cxn modelId="{69FB88F5-D9CD-2C4C-BF4A-7475B57416D2}" type="presOf" srcId="{26E8FA5C-C78C-4DA5-9C3F-97753CDF8187}" destId="{EC778496-AB8C-D64B-BC6D-5310F243A7D7}" srcOrd="0" destOrd="0" presId="urn:microsoft.com/office/officeart/2008/layout/LinedList"/>
    <dgm:cxn modelId="{B69674F9-1497-6A41-B5A1-2C3DBE19E3B7}" type="presParOf" srcId="{EC778496-AB8C-D64B-BC6D-5310F243A7D7}" destId="{FA28CD4D-AF0F-5740-9DF6-C93C8D6BDEB6}" srcOrd="0" destOrd="0" presId="urn:microsoft.com/office/officeart/2008/layout/LinedList"/>
    <dgm:cxn modelId="{2140AD07-B609-1742-BE3F-F7A703514DA0}" type="presParOf" srcId="{EC778496-AB8C-D64B-BC6D-5310F243A7D7}" destId="{DB69EC09-A64B-B243-A5BB-598627B1275A}" srcOrd="1" destOrd="0" presId="urn:microsoft.com/office/officeart/2008/layout/LinedList"/>
    <dgm:cxn modelId="{2A8867FA-11A6-7E4B-B967-6EF013910790}" type="presParOf" srcId="{DB69EC09-A64B-B243-A5BB-598627B1275A}" destId="{DEB8935D-D893-EC4C-B4B0-CE4EF3D514A8}" srcOrd="0" destOrd="0" presId="urn:microsoft.com/office/officeart/2008/layout/LinedList"/>
    <dgm:cxn modelId="{B4EAF135-490F-4943-AFB8-804FF720C921}" type="presParOf" srcId="{DB69EC09-A64B-B243-A5BB-598627B1275A}" destId="{D14563E2-1C1D-4B45-8559-45CC2DB96BE4}" srcOrd="1" destOrd="0" presId="urn:microsoft.com/office/officeart/2008/layout/LinedList"/>
    <dgm:cxn modelId="{F8E2C294-4B45-6048-9F1B-E1F7C789F82E}" type="presParOf" srcId="{EC778496-AB8C-D64B-BC6D-5310F243A7D7}" destId="{A4E93DD9-3639-5B4E-86A5-914186942624}" srcOrd="2" destOrd="0" presId="urn:microsoft.com/office/officeart/2008/layout/LinedList"/>
    <dgm:cxn modelId="{8CD061BB-FEAD-9E4A-9739-357C75F5A5C7}" type="presParOf" srcId="{EC778496-AB8C-D64B-BC6D-5310F243A7D7}" destId="{CB09A7E7-0BA3-0F4D-B3BE-FACC147A628F}" srcOrd="3" destOrd="0" presId="urn:microsoft.com/office/officeart/2008/layout/LinedList"/>
    <dgm:cxn modelId="{2F8D624A-2ED0-2148-B1B6-0CF1A62FB20A}" type="presParOf" srcId="{CB09A7E7-0BA3-0F4D-B3BE-FACC147A628F}" destId="{7A64F8A9-7F23-D64A-AA5A-377C37BC2C09}" srcOrd="0" destOrd="0" presId="urn:microsoft.com/office/officeart/2008/layout/LinedList"/>
    <dgm:cxn modelId="{0EA796D6-51B5-4544-B93F-9809EFAAF34E}" type="presParOf" srcId="{CB09A7E7-0BA3-0F4D-B3BE-FACC147A628F}" destId="{C6F5DF7F-4A35-4141-8B37-65DEA62F71CE}" srcOrd="1" destOrd="0" presId="urn:microsoft.com/office/officeart/2008/layout/LinedList"/>
    <dgm:cxn modelId="{514BEF0B-9B77-8B46-8AFC-83B6122902FF}" type="presParOf" srcId="{EC778496-AB8C-D64B-BC6D-5310F243A7D7}" destId="{5C6912DA-4470-7C40-8BF5-74C4C227CF55}" srcOrd="4" destOrd="0" presId="urn:microsoft.com/office/officeart/2008/layout/LinedList"/>
    <dgm:cxn modelId="{E449BC98-C21E-E445-B80B-7CCF45AE73C6}" type="presParOf" srcId="{EC778496-AB8C-D64B-BC6D-5310F243A7D7}" destId="{843F5EE0-A02A-A248-956F-0A77E92A6ECE}" srcOrd="5" destOrd="0" presId="urn:microsoft.com/office/officeart/2008/layout/LinedList"/>
    <dgm:cxn modelId="{380F8632-140B-AF4F-8755-AAA81925E866}" type="presParOf" srcId="{843F5EE0-A02A-A248-956F-0A77E92A6ECE}" destId="{D4ADB075-58CC-BF48-9BC1-40420FF95D5A}" srcOrd="0" destOrd="0" presId="urn:microsoft.com/office/officeart/2008/layout/LinedList"/>
    <dgm:cxn modelId="{8872EFB4-EECF-AE43-BD70-1DD869B77E3A}" type="presParOf" srcId="{843F5EE0-A02A-A248-956F-0A77E92A6ECE}" destId="{C0005424-C776-0A46-B67D-E6FC79D4AC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64B1642-218E-401F-BA9B-FD48569FF564}"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CA19A028-CC4D-4AFE-8F18-3C36009ED569}">
      <dgm:prSet/>
      <dgm:spPr/>
      <dgm:t>
        <a:bodyPr/>
        <a:lstStyle/>
        <a:p>
          <a:r>
            <a:rPr lang="en-US"/>
            <a:t>After I had a great understanding of the Hulu data set, I wanted to see how it compared to some of the other major streaming services. </a:t>
          </a:r>
        </a:p>
      </dgm:t>
    </dgm:pt>
    <dgm:pt modelId="{CCC1B027-E1CB-4255-8FC1-0F6E53A42260}" type="parTrans" cxnId="{34EEBC77-83E0-49FA-BC0C-390BA3839E6F}">
      <dgm:prSet/>
      <dgm:spPr/>
      <dgm:t>
        <a:bodyPr/>
        <a:lstStyle/>
        <a:p>
          <a:endParaRPr lang="en-US"/>
        </a:p>
      </dgm:t>
    </dgm:pt>
    <dgm:pt modelId="{1C8BA3D9-F046-4E61-9199-EE40BE847A91}" type="sibTrans" cxnId="{34EEBC77-83E0-49FA-BC0C-390BA3839E6F}">
      <dgm:prSet/>
      <dgm:spPr/>
      <dgm:t>
        <a:bodyPr/>
        <a:lstStyle/>
        <a:p>
          <a:endParaRPr lang="en-US"/>
        </a:p>
      </dgm:t>
    </dgm:pt>
    <dgm:pt modelId="{929274AC-1119-46F9-A381-CE04ECBBEFE4}">
      <dgm:prSet/>
      <dgm:spPr/>
      <dgm:t>
        <a:bodyPr/>
        <a:lstStyle/>
        <a:p>
          <a:r>
            <a:rPr lang="en-US"/>
            <a:t>I merged the Hulu data set with a Netflix and HBO data set to make one big streaming services data set. </a:t>
          </a:r>
        </a:p>
      </dgm:t>
    </dgm:pt>
    <dgm:pt modelId="{06489E94-14CB-4A16-AC73-5226663F43D6}" type="parTrans" cxnId="{14A553CB-8696-49C8-A3A8-57F3105710D6}">
      <dgm:prSet/>
      <dgm:spPr/>
      <dgm:t>
        <a:bodyPr/>
        <a:lstStyle/>
        <a:p>
          <a:endParaRPr lang="en-US"/>
        </a:p>
      </dgm:t>
    </dgm:pt>
    <dgm:pt modelId="{51A1901B-523B-4642-A192-F49F33A1A9CD}" type="sibTrans" cxnId="{14A553CB-8696-49C8-A3A8-57F3105710D6}">
      <dgm:prSet/>
      <dgm:spPr/>
      <dgm:t>
        <a:bodyPr/>
        <a:lstStyle/>
        <a:p>
          <a:endParaRPr lang="en-US"/>
        </a:p>
      </dgm:t>
    </dgm:pt>
    <dgm:pt modelId="{1E853033-AC15-46DA-8F10-E74D90A4FFC4}">
      <dgm:prSet/>
      <dgm:spPr/>
      <dgm:t>
        <a:bodyPr/>
        <a:lstStyle/>
        <a:p>
          <a:r>
            <a:rPr lang="en-US"/>
            <a:t>I took some time to research this new blended data set in R.</a:t>
          </a:r>
        </a:p>
      </dgm:t>
    </dgm:pt>
    <dgm:pt modelId="{5FE20288-FB78-4BD2-8740-7F344AC3ED89}" type="parTrans" cxnId="{3A1E2CEC-FE98-49C0-BECE-C2C0CF930E95}">
      <dgm:prSet/>
      <dgm:spPr/>
      <dgm:t>
        <a:bodyPr/>
        <a:lstStyle/>
        <a:p>
          <a:endParaRPr lang="en-US"/>
        </a:p>
      </dgm:t>
    </dgm:pt>
    <dgm:pt modelId="{DCFD0071-317F-4266-AAF1-F98868176226}" type="sibTrans" cxnId="{3A1E2CEC-FE98-49C0-BECE-C2C0CF930E95}">
      <dgm:prSet/>
      <dgm:spPr/>
      <dgm:t>
        <a:bodyPr/>
        <a:lstStyle/>
        <a:p>
          <a:endParaRPr lang="en-US"/>
        </a:p>
      </dgm:t>
    </dgm:pt>
    <dgm:pt modelId="{44ED6936-E081-406C-A7F2-739B2F093E45}">
      <dgm:prSet/>
      <dgm:spPr/>
      <dgm:t>
        <a:bodyPr/>
        <a:lstStyle/>
        <a:p>
          <a:r>
            <a:rPr lang="en-US"/>
            <a:t>Once I discovered the mean IMDB scores for the combined data set for both movies and shows, it was time to compare!</a:t>
          </a:r>
        </a:p>
      </dgm:t>
    </dgm:pt>
    <dgm:pt modelId="{4CAE893D-0BAD-4FD7-8516-A1716649F941}" type="parTrans" cxnId="{2ADBC81D-F8CA-4003-9E0E-636BB0CA1FFC}">
      <dgm:prSet/>
      <dgm:spPr/>
      <dgm:t>
        <a:bodyPr/>
        <a:lstStyle/>
        <a:p>
          <a:endParaRPr lang="en-US"/>
        </a:p>
      </dgm:t>
    </dgm:pt>
    <dgm:pt modelId="{67BF9CD4-085E-4D5F-8930-343D88775E66}" type="sibTrans" cxnId="{2ADBC81D-F8CA-4003-9E0E-636BB0CA1FFC}">
      <dgm:prSet/>
      <dgm:spPr/>
      <dgm:t>
        <a:bodyPr/>
        <a:lstStyle/>
        <a:p>
          <a:endParaRPr lang="en-US"/>
        </a:p>
      </dgm:t>
    </dgm:pt>
    <dgm:pt modelId="{DC86927E-5985-6F4E-8D53-716983985BA4}" type="pres">
      <dgm:prSet presAssocID="{D64B1642-218E-401F-BA9B-FD48569FF564}" presName="diagram" presStyleCnt="0">
        <dgm:presLayoutVars>
          <dgm:dir/>
          <dgm:resizeHandles val="exact"/>
        </dgm:presLayoutVars>
      </dgm:prSet>
      <dgm:spPr/>
    </dgm:pt>
    <dgm:pt modelId="{4A87DCE6-D5B2-4247-A3D0-0081C09B4283}" type="pres">
      <dgm:prSet presAssocID="{CA19A028-CC4D-4AFE-8F18-3C36009ED569}" presName="node" presStyleLbl="node1" presStyleIdx="0" presStyleCnt="4">
        <dgm:presLayoutVars>
          <dgm:bulletEnabled val="1"/>
        </dgm:presLayoutVars>
      </dgm:prSet>
      <dgm:spPr/>
    </dgm:pt>
    <dgm:pt modelId="{50CDDA4C-BFE5-874B-ABB4-278EEA03600D}" type="pres">
      <dgm:prSet presAssocID="{1C8BA3D9-F046-4E61-9199-EE40BE847A91}" presName="sibTrans" presStyleCnt="0"/>
      <dgm:spPr/>
    </dgm:pt>
    <dgm:pt modelId="{C79D571B-974D-A247-A55A-9E1F559E1FE3}" type="pres">
      <dgm:prSet presAssocID="{929274AC-1119-46F9-A381-CE04ECBBEFE4}" presName="node" presStyleLbl="node1" presStyleIdx="1" presStyleCnt="4">
        <dgm:presLayoutVars>
          <dgm:bulletEnabled val="1"/>
        </dgm:presLayoutVars>
      </dgm:prSet>
      <dgm:spPr/>
    </dgm:pt>
    <dgm:pt modelId="{1428315B-DA81-5D44-9DEA-A8F510BC39D7}" type="pres">
      <dgm:prSet presAssocID="{51A1901B-523B-4642-A192-F49F33A1A9CD}" presName="sibTrans" presStyleCnt="0"/>
      <dgm:spPr/>
    </dgm:pt>
    <dgm:pt modelId="{46CA2DF2-93FB-894D-85EA-ED8535AC8D48}" type="pres">
      <dgm:prSet presAssocID="{1E853033-AC15-46DA-8F10-E74D90A4FFC4}" presName="node" presStyleLbl="node1" presStyleIdx="2" presStyleCnt="4">
        <dgm:presLayoutVars>
          <dgm:bulletEnabled val="1"/>
        </dgm:presLayoutVars>
      </dgm:prSet>
      <dgm:spPr/>
    </dgm:pt>
    <dgm:pt modelId="{46203CB6-5C1A-6A42-81B2-5CAE5FADBB42}" type="pres">
      <dgm:prSet presAssocID="{DCFD0071-317F-4266-AAF1-F98868176226}" presName="sibTrans" presStyleCnt="0"/>
      <dgm:spPr/>
    </dgm:pt>
    <dgm:pt modelId="{411F34C7-DED8-B843-91D9-8AD703DA7644}" type="pres">
      <dgm:prSet presAssocID="{44ED6936-E081-406C-A7F2-739B2F093E45}" presName="node" presStyleLbl="node1" presStyleIdx="3" presStyleCnt="4">
        <dgm:presLayoutVars>
          <dgm:bulletEnabled val="1"/>
        </dgm:presLayoutVars>
      </dgm:prSet>
      <dgm:spPr/>
    </dgm:pt>
  </dgm:ptLst>
  <dgm:cxnLst>
    <dgm:cxn modelId="{2ADBC81D-F8CA-4003-9E0E-636BB0CA1FFC}" srcId="{D64B1642-218E-401F-BA9B-FD48569FF564}" destId="{44ED6936-E081-406C-A7F2-739B2F093E45}" srcOrd="3" destOrd="0" parTransId="{4CAE893D-0BAD-4FD7-8516-A1716649F941}" sibTransId="{67BF9CD4-085E-4D5F-8930-343D88775E66}"/>
    <dgm:cxn modelId="{D966BA5D-F9BC-7849-AF6B-AAA96DDA65FF}" type="presOf" srcId="{CA19A028-CC4D-4AFE-8F18-3C36009ED569}" destId="{4A87DCE6-D5B2-4247-A3D0-0081C09B4283}" srcOrd="0" destOrd="0" presId="urn:microsoft.com/office/officeart/2005/8/layout/default"/>
    <dgm:cxn modelId="{D35B1863-05B4-BE46-94B4-261D7C9FD7E9}" type="presOf" srcId="{44ED6936-E081-406C-A7F2-739B2F093E45}" destId="{411F34C7-DED8-B843-91D9-8AD703DA7644}" srcOrd="0" destOrd="0" presId="urn:microsoft.com/office/officeart/2005/8/layout/default"/>
    <dgm:cxn modelId="{CB680E6D-F117-B248-A71A-534B0F6EE0A8}" type="presOf" srcId="{1E853033-AC15-46DA-8F10-E74D90A4FFC4}" destId="{46CA2DF2-93FB-894D-85EA-ED8535AC8D48}" srcOrd="0" destOrd="0" presId="urn:microsoft.com/office/officeart/2005/8/layout/default"/>
    <dgm:cxn modelId="{34EEBC77-83E0-49FA-BC0C-390BA3839E6F}" srcId="{D64B1642-218E-401F-BA9B-FD48569FF564}" destId="{CA19A028-CC4D-4AFE-8F18-3C36009ED569}" srcOrd="0" destOrd="0" parTransId="{CCC1B027-E1CB-4255-8FC1-0F6E53A42260}" sibTransId="{1C8BA3D9-F046-4E61-9199-EE40BE847A91}"/>
    <dgm:cxn modelId="{DA1DCA7D-6FA7-E74C-A6A5-6B88CF32348D}" type="presOf" srcId="{D64B1642-218E-401F-BA9B-FD48569FF564}" destId="{DC86927E-5985-6F4E-8D53-716983985BA4}" srcOrd="0" destOrd="0" presId="urn:microsoft.com/office/officeart/2005/8/layout/default"/>
    <dgm:cxn modelId="{F9ACE7B7-E72A-D748-BD1E-7F7D73D835EE}" type="presOf" srcId="{929274AC-1119-46F9-A381-CE04ECBBEFE4}" destId="{C79D571B-974D-A247-A55A-9E1F559E1FE3}" srcOrd="0" destOrd="0" presId="urn:microsoft.com/office/officeart/2005/8/layout/default"/>
    <dgm:cxn modelId="{14A553CB-8696-49C8-A3A8-57F3105710D6}" srcId="{D64B1642-218E-401F-BA9B-FD48569FF564}" destId="{929274AC-1119-46F9-A381-CE04ECBBEFE4}" srcOrd="1" destOrd="0" parTransId="{06489E94-14CB-4A16-AC73-5226663F43D6}" sibTransId="{51A1901B-523B-4642-A192-F49F33A1A9CD}"/>
    <dgm:cxn modelId="{3A1E2CEC-FE98-49C0-BECE-C2C0CF930E95}" srcId="{D64B1642-218E-401F-BA9B-FD48569FF564}" destId="{1E853033-AC15-46DA-8F10-E74D90A4FFC4}" srcOrd="2" destOrd="0" parTransId="{5FE20288-FB78-4BD2-8740-7F344AC3ED89}" sibTransId="{DCFD0071-317F-4266-AAF1-F98868176226}"/>
    <dgm:cxn modelId="{53E6D7F3-7EAA-6C47-8C8C-64BD23B2AB9D}" type="presParOf" srcId="{DC86927E-5985-6F4E-8D53-716983985BA4}" destId="{4A87DCE6-D5B2-4247-A3D0-0081C09B4283}" srcOrd="0" destOrd="0" presId="urn:microsoft.com/office/officeart/2005/8/layout/default"/>
    <dgm:cxn modelId="{4F921197-DD77-C740-B14B-BD0A66417143}" type="presParOf" srcId="{DC86927E-5985-6F4E-8D53-716983985BA4}" destId="{50CDDA4C-BFE5-874B-ABB4-278EEA03600D}" srcOrd="1" destOrd="0" presId="urn:microsoft.com/office/officeart/2005/8/layout/default"/>
    <dgm:cxn modelId="{D2092476-6825-F245-828E-548BC78E685D}" type="presParOf" srcId="{DC86927E-5985-6F4E-8D53-716983985BA4}" destId="{C79D571B-974D-A247-A55A-9E1F559E1FE3}" srcOrd="2" destOrd="0" presId="urn:microsoft.com/office/officeart/2005/8/layout/default"/>
    <dgm:cxn modelId="{F9EE578A-D938-A945-91A1-81097CA28E97}" type="presParOf" srcId="{DC86927E-5985-6F4E-8D53-716983985BA4}" destId="{1428315B-DA81-5D44-9DEA-A8F510BC39D7}" srcOrd="3" destOrd="0" presId="urn:microsoft.com/office/officeart/2005/8/layout/default"/>
    <dgm:cxn modelId="{35EF5009-EFA2-C549-8991-78D532B3D144}" type="presParOf" srcId="{DC86927E-5985-6F4E-8D53-716983985BA4}" destId="{46CA2DF2-93FB-894D-85EA-ED8535AC8D48}" srcOrd="4" destOrd="0" presId="urn:microsoft.com/office/officeart/2005/8/layout/default"/>
    <dgm:cxn modelId="{A1CFFA67-D50B-8143-872E-0AAA3BE9DC5C}" type="presParOf" srcId="{DC86927E-5985-6F4E-8D53-716983985BA4}" destId="{46203CB6-5C1A-6A42-81B2-5CAE5FADBB42}" srcOrd="5" destOrd="0" presId="urn:microsoft.com/office/officeart/2005/8/layout/default"/>
    <dgm:cxn modelId="{C9583C8D-1AA6-F849-A8B5-02E6028F6F84}" type="presParOf" srcId="{DC86927E-5985-6F4E-8D53-716983985BA4}" destId="{411F34C7-DED8-B843-91D9-8AD703DA7644}"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632E0BB-E6B9-4E05-A564-D54792BC145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5B7BFF7-0969-41E0-B9E9-BE62D22C407B}">
      <dgm:prSet/>
      <dgm:spPr/>
      <dgm:t>
        <a:bodyPr/>
        <a:lstStyle/>
        <a:p>
          <a:r>
            <a:rPr lang="en-US" dirty="0"/>
            <a:t>Overall streaming services </a:t>
          </a:r>
          <a:r>
            <a:rPr lang="en-US" b="1" dirty="0"/>
            <a:t>shows</a:t>
          </a:r>
          <a:r>
            <a:rPr lang="en-US" dirty="0"/>
            <a:t> scored significantly higher than </a:t>
          </a:r>
          <a:r>
            <a:rPr lang="en-US" b="1" dirty="0"/>
            <a:t>movies.</a:t>
          </a:r>
        </a:p>
      </dgm:t>
    </dgm:pt>
    <dgm:pt modelId="{0F01E800-9A14-47D0-8122-BC4D99AF005C}" type="parTrans" cxnId="{3C575BFE-DC79-40F2-966A-85EE3B3C7995}">
      <dgm:prSet/>
      <dgm:spPr/>
      <dgm:t>
        <a:bodyPr/>
        <a:lstStyle/>
        <a:p>
          <a:endParaRPr lang="en-US"/>
        </a:p>
      </dgm:t>
    </dgm:pt>
    <dgm:pt modelId="{8E44C7FC-318A-4DDA-BECD-AA4FD3DE2128}" type="sibTrans" cxnId="{3C575BFE-DC79-40F2-966A-85EE3B3C7995}">
      <dgm:prSet/>
      <dgm:spPr/>
      <dgm:t>
        <a:bodyPr/>
        <a:lstStyle/>
        <a:p>
          <a:endParaRPr lang="en-US"/>
        </a:p>
      </dgm:t>
    </dgm:pt>
    <dgm:pt modelId="{2E4F2E19-9B79-4D1C-976E-9E3797E06F24}">
      <dgm:prSet/>
      <dgm:spPr/>
      <dgm:t>
        <a:bodyPr/>
        <a:lstStyle/>
        <a:p>
          <a:r>
            <a:rPr lang="en-US"/>
            <a:t>HBO has higher scores across shows, movies and overall than both Hulu and Netflix.</a:t>
          </a:r>
        </a:p>
      </dgm:t>
    </dgm:pt>
    <dgm:pt modelId="{F76FFBAB-948B-4A83-91AE-7B13BBA4737E}" type="parTrans" cxnId="{576CF61D-066B-4B74-B198-69849EF45CC2}">
      <dgm:prSet/>
      <dgm:spPr/>
      <dgm:t>
        <a:bodyPr/>
        <a:lstStyle/>
        <a:p>
          <a:endParaRPr lang="en-US"/>
        </a:p>
      </dgm:t>
    </dgm:pt>
    <dgm:pt modelId="{BF77D9E6-C88F-418D-8EF8-DD1B8781E66C}" type="sibTrans" cxnId="{576CF61D-066B-4B74-B198-69849EF45CC2}">
      <dgm:prSet/>
      <dgm:spPr/>
      <dgm:t>
        <a:bodyPr/>
        <a:lstStyle/>
        <a:p>
          <a:endParaRPr lang="en-US"/>
        </a:p>
      </dgm:t>
    </dgm:pt>
    <dgm:pt modelId="{1FE07A5B-49D4-428E-94DD-616AC1F66B79}">
      <dgm:prSet/>
      <dgm:spPr/>
      <dgm:t>
        <a:bodyPr/>
        <a:lstStyle/>
        <a:p>
          <a:r>
            <a:rPr lang="en-US"/>
            <a:t>When looking at runtimes over all media forms through the decades Netflix and HBO both trend towards longer runtimes while Hulu is trending towards shorter runtimes.  </a:t>
          </a:r>
        </a:p>
      </dgm:t>
    </dgm:pt>
    <dgm:pt modelId="{2ADBEEBB-D765-44C5-9755-0243B96AD1DF}" type="parTrans" cxnId="{553C17BF-592E-4068-A7A1-2A1147F3B555}">
      <dgm:prSet/>
      <dgm:spPr/>
      <dgm:t>
        <a:bodyPr/>
        <a:lstStyle/>
        <a:p>
          <a:endParaRPr lang="en-US"/>
        </a:p>
      </dgm:t>
    </dgm:pt>
    <dgm:pt modelId="{97E2F1DA-E94C-4548-AA4C-D160266C94C9}" type="sibTrans" cxnId="{553C17BF-592E-4068-A7A1-2A1147F3B555}">
      <dgm:prSet/>
      <dgm:spPr/>
      <dgm:t>
        <a:bodyPr/>
        <a:lstStyle/>
        <a:p>
          <a:endParaRPr lang="en-US"/>
        </a:p>
      </dgm:t>
    </dgm:pt>
    <dgm:pt modelId="{D0A75E34-2510-4C01-A1D2-2E21EFF35F65}" type="pres">
      <dgm:prSet presAssocID="{5632E0BB-E6B9-4E05-A564-D54792BC145B}" presName="linear" presStyleCnt="0">
        <dgm:presLayoutVars>
          <dgm:animLvl val="lvl"/>
          <dgm:resizeHandles val="exact"/>
        </dgm:presLayoutVars>
      </dgm:prSet>
      <dgm:spPr/>
    </dgm:pt>
    <dgm:pt modelId="{27FBD23D-F40D-49F2-B03D-90DBC6A83BF7}" type="pres">
      <dgm:prSet presAssocID="{25B7BFF7-0969-41E0-B9E9-BE62D22C407B}" presName="parentText" presStyleLbl="node1" presStyleIdx="0" presStyleCnt="3">
        <dgm:presLayoutVars>
          <dgm:chMax val="0"/>
          <dgm:bulletEnabled val="1"/>
        </dgm:presLayoutVars>
      </dgm:prSet>
      <dgm:spPr/>
    </dgm:pt>
    <dgm:pt modelId="{782F6356-AF13-43FE-82A1-440A88CD5F87}" type="pres">
      <dgm:prSet presAssocID="{8E44C7FC-318A-4DDA-BECD-AA4FD3DE2128}" presName="spacer" presStyleCnt="0"/>
      <dgm:spPr/>
    </dgm:pt>
    <dgm:pt modelId="{BFA5AE2D-368C-4D82-ACA7-850F3748B01C}" type="pres">
      <dgm:prSet presAssocID="{2E4F2E19-9B79-4D1C-976E-9E3797E06F24}" presName="parentText" presStyleLbl="node1" presStyleIdx="1" presStyleCnt="3">
        <dgm:presLayoutVars>
          <dgm:chMax val="0"/>
          <dgm:bulletEnabled val="1"/>
        </dgm:presLayoutVars>
      </dgm:prSet>
      <dgm:spPr/>
    </dgm:pt>
    <dgm:pt modelId="{86C6AC80-F1CD-4CFF-BAB6-6FDD4531ACA9}" type="pres">
      <dgm:prSet presAssocID="{BF77D9E6-C88F-418D-8EF8-DD1B8781E66C}" presName="spacer" presStyleCnt="0"/>
      <dgm:spPr/>
    </dgm:pt>
    <dgm:pt modelId="{41C3D326-F52A-45C6-9AD4-BFD010DA6EB4}" type="pres">
      <dgm:prSet presAssocID="{1FE07A5B-49D4-428E-94DD-616AC1F66B79}" presName="parentText" presStyleLbl="node1" presStyleIdx="2" presStyleCnt="3">
        <dgm:presLayoutVars>
          <dgm:chMax val="0"/>
          <dgm:bulletEnabled val="1"/>
        </dgm:presLayoutVars>
      </dgm:prSet>
      <dgm:spPr/>
    </dgm:pt>
  </dgm:ptLst>
  <dgm:cxnLst>
    <dgm:cxn modelId="{51EFB903-DFB3-4F91-9BF9-487DD0D83506}" type="presOf" srcId="{2E4F2E19-9B79-4D1C-976E-9E3797E06F24}" destId="{BFA5AE2D-368C-4D82-ACA7-850F3748B01C}" srcOrd="0" destOrd="0" presId="urn:microsoft.com/office/officeart/2005/8/layout/vList2"/>
    <dgm:cxn modelId="{576CF61D-066B-4B74-B198-69849EF45CC2}" srcId="{5632E0BB-E6B9-4E05-A564-D54792BC145B}" destId="{2E4F2E19-9B79-4D1C-976E-9E3797E06F24}" srcOrd="1" destOrd="0" parTransId="{F76FFBAB-948B-4A83-91AE-7B13BBA4737E}" sibTransId="{BF77D9E6-C88F-418D-8EF8-DD1B8781E66C}"/>
    <dgm:cxn modelId="{BEA0DC29-FB95-479D-AC91-DC86E08950A7}" type="presOf" srcId="{1FE07A5B-49D4-428E-94DD-616AC1F66B79}" destId="{41C3D326-F52A-45C6-9AD4-BFD010DA6EB4}" srcOrd="0" destOrd="0" presId="urn:microsoft.com/office/officeart/2005/8/layout/vList2"/>
    <dgm:cxn modelId="{8A19479E-1A21-4073-AA11-21C59695A447}" type="presOf" srcId="{25B7BFF7-0969-41E0-B9E9-BE62D22C407B}" destId="{27FBD23D-F40D-49F2-B03D-90DBC6A83BF7}" srcOrd="0" destOrd="0" presId="urn:microsoft.com/office/officeart/2005/8/layout/vList2"/>
    <dgm:cxn modelId="{553C17BF-592E-4068-A7A1-2A1147F3B555}" srcId="{5632E0BB-E6B9-4E05-A564-D54792BC145B}" destId="{1FE07A5B-49D4-428E-94DD-616AC1F66B79}" srcOrd="2" destOrd="0" parTransId="{2ADBEEBB-D765-44C5-9755-0243B96AD1DF}" sibTransId="{97E2F1DA-E94C-4548-AA4C-D160266C94C9}"/>
    <dgm:cxn modelId="{E6A63DF0-20AE-4959-A732-4D7E6910291E}" type="presOf" srcId="{5632E0BB-E6B9-4E05-A564-D54792BC145B}" destId="{D0A75E34-2510-4C01-A1D2-2E21EFF35F65}" srcOrd="0" destOrd="0" presId="urn:microsoft.com/office/officeart/2005/8/layout/vList2"/>
    <dgm:cxn modelId="{3C575BFE-DC79-40F2-966A-85EE3B3C7995}" srcId="{5632E0BB-E6B9-4E05-A564-D54792BC145B}" destId="{25B7BFF7-0969-41E0-B9E9-BE62D22C407B}" srcOrd="0" destOrd="0" parTransId="{0F01E800-9A14-47D0-8122-BC4D99AF005C}" sibTransId="{8E44C7FC-318A-4DDA-BECD-AA4FD3DE2128}"/>
    <dgm:cxn modelId="{026CAFCE-4923-43A6-B8C3-F6884260C7BC}" type="presParOf" srcId="{D0A75E34-2510-4C01-A1D2-2E21EFF35F65}" destId="{27FBD23D-F40D-49F2-B03D-90DBC6A83BF7}" srcOrd="0" destOrd="0" presId="urn:microsoft.com/office/officeart/2005/8/layout/vList2"/>
    <dgm:cxn modelId="{63389A8B-93D8-49CF-ADFE-17170156890E}" type="presParOf" srcId="{D0A75E34-2510-4C01-A1D2-2E21EFF35F65}" destId="{782F6356-AF13-43FE-82A1-440A88CD5F87}" srcOrd="1" destOrd="0" presId="urn:microsoft.com/office/officeart/2005/8/layout/vList2"/>
    <dgm:cxn modelId="{817AF243-0CF1-4704-8E9C-07F3AA2F25F9}" type="presParOf" srcId="{D0A75E34-2510-4C01-A1D2-2E21EFF35F65}" destId="{BFA5AE2D-368C-4D82-ACA7-850F3748B01C}" srcOrd="2" destOrd="0" presId="urn:microsoft.com/office/officeart/2005/8/layout/vList2"/>
    <dgm:cxn modelId="{1F674671-792F-451F-B0C2-AB39EDC415E7}" type="presParOf" srcId="{D0A75E34-2510-4C01-A1D2-2E21EFF35F65}" destId="{86C6AC80-F1CD-4CFF-BAB6-6FDD4531ACA9}" srcOrd="3" destOrd="0" presId="urn:microsoft.com/office/officeart/2005/8/layout/vList2"/>
    <dgm:cxn modelId="{8B1AF36E-DEDD-48BF-AC03-7B9BAF451450}" type="presParOf" srcId="{D0A75E34-2510-4C01-A1D2-2E21EFF35F65}" destId="{41C3D326-F52A-45C6-9AD4-BFD010DA6E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The team uploaded the data set into an R notebook. They wanted to find out how many rows (5,850), and columns (15). They also examined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dirty="0"/>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the team had some interesting insights into the Netflix data set, they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dirty="0"/>
            <a:t>They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dirty="0"/>
            <a:t>They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dirty="0"/>
            <a:t>Once they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AA6AA48-A192-4A99-8239-CA816D96E5A6}">
      <dgm:prSet/>
      <dgm:spPr/>
      <dgm:t>
        <a:bodyPr/>
        <a:lstStyle/>
        <a:p>
          <a:r>
            <a:rPr lang="en-US" dirty="0"/>
            <a:t>The team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580A96-95E2-4D48-950D-4DAF8058B309}"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EF0DC95D-7C68-4B50-A418-4F072A8EE4B7}">
      <dgm:prSet/>
      <dgm:spPr/>
      <dgm:t>
        <a:bodyPr/>
        <a:lstStyle/>
        <a:p>
          <a:r>
            <a:rPr lang="en-US"/>
            <a:t>Netflix content intended for more mature audiences garner higher popularity ratings than Netflix’s content for a younger or family audience. </a:t>
          </a:r>
        </a:p>
      </dgm:t>
    </dgm:pt>
    <dgm:pt modelId="{A7EF7131-0D6A-4A8B-A4AB-D35689F6AF26}" type="parTrans" cxnId="{2D5211AA-D1EC-4DCC-9354-23EA3168012D}">
      <dgm:prSet/>
      <dgm:spPr/>
      <dgm:t>
        <a:bodyPr/>
        <a:lstStyle/>
        <a:p>
          <a:endParaRPr lang="en-US"/>
        </a:p>
      </dgm:t>
    </dgm:pt>
    <dgm:pt modelId="{9FABD363-FD00-408D-9E76-1A7FD5255CDE}" type="sibTrans" cxnId="{2D5211AA-D1EC-4DCC-9354-23EA3168012D}">
      <dgm:prSet/>
      <dgm:spPr/>
      <dgm:t>
        <a:bodyPr/>
        <a:lstStyle/>
        <a:p>
          <a:endParaRPr lang="en-US"/>
        </a:p>
      </dgm:t>
    </dgm:pt>
    <dgm:pt modelId="{2F03ECB2-C05D-4766-9E0F-E0BF23A59789}">
      <dgm:prSet/>
      <dgm:spPr/>
      <dgm:t>
        <a:bodyPr/>
        <a:lstStyle/>
        <a:p>
          <a:r>
            <a:rPr lang="en-US"/>
            <a:t>Netflix television shows were significantly longer in the 1990’s than in recent decades. </a:t>
          </a:r>
        </a:p>
      </dgm:t>
    </dgm:pt>
    <dgm:pt modelId="{B08AE048-552F-4C2A-A62B-E12C73C0BE94}" type="parTrans" cxnId="{C4E3AD5B-DB54-47A7-8CC8-BD15D8F6FF12}">
      <dgm:prSet/>
      <dgm:spPr/>
      <dgm:t>
        <a:bodyPr/>
        <a:lstStyle/>
        <a:p>
          <a:endParaRPr lang="en-US"/>
        </a:p>
      </dgm:t>
    </dgm:pt>
    <dgm:pt modelId="{46CE5056-5443-477E-9DF2-C79BBA799668}" type="sibTrans" cxnId="{C4E3AD5B-DB54-47A7-8CC8-BD15D8F6FF12}">
      <dgm:prSet/>
      <dgm:spPr/>
      <dgm:t>
        <a:bodyPr/>
        <a:lstStyle/>
        <a:p>
          <a:endParaRPr lang="en-US"/>
        </a:p>
      </dgm:t>
    </dgm:pt>
    <dgm:pt modelId="{B098334D-A4FC-4D95-9002-F20E3AF6D2A2}">
      <dgm:prSet/>
      <dgm:spPr/>
      <dgm:t>
        <a:bodyPr/>
        <a:lstStyle/>
        <a:p>
          <a:r>
            <a:rPr lang="en-US"/>
            <a:t>Netflix movie times have decreased significantly since 2010. </a:t>
          </a:r>
        </a:p>
      </dgm:t>
    </dgm:pt>
    <dgm:pt modelId="{9A7A4B69-9C2A-40BE-B6E1-A4E9941099F2}" type="parTrans" cxnId="{2B4E86F6-D7E1-4013-9F27-AA683E9A8E01}">
      <dgm:prSet/>
      <dgm:spPr/>
      <dgm:t>
        <a:bodyPr/>
        <a:lstStyle/>
        <a:p>
          <a:endParaRPr lang="en-US"/>
        </a:p>
      </dgm:t>
    </dgm:pt>
    <dgm:pt modelId="{516C6802-4574-43EB-A8FA-6AB7D0D61817}" type="sibTrans" cxnId="{2B4E86F6-D7E1-4013-9F27-AA683E9A8E01}">
      <dgm:prSet/>
      <dgm:spPr/>
      <dgm:t>
        <a:bodyPr/>
        <a:lstStyle/>
        <a:p>
          <a:endParaRPr lang="en-US"/>
        </a:p>
      </dgm:t>
    </dgm:pt>
    <dgm:pt modelId="{66CBC5A7-F83E-4030-A851-27BA9059C81E}">
      <dgm:prSet/>
      <dgm:spPr/>
      <dgm:t>
        <a:bodyPr/>
        <a:lstStyle/>
        <a:p>
          <a:r>
            <a:rPr lang="en-US"/>
            <a:t>Television shows have shown a decrease in IMDB ratings in the last decade. </a:t>
          </a:r>
        </a:p>
      </dgm:t>
    </dgm:pt>
    <dgm:pt modelId="{11703718-B1FE-445F-8D48-293773C41202}" type="parTrans" cxnId="{A6DEE987-A14E-4520-9ED7-1D621B1B3E82}">
      <dgm:prSet/>
      <dgm:spPr/>
      <dgm:t>
        <a:bodyPr/>
        <a:lstStyle/>
        <a:p>
          <a:endParaRPr lang="en-US"/>
        </a:p>
      </dgm:t>
    </dgm:pt>
    <dgm:pt modelId="{57D945C2-50A8-4992-A322-7C2703315E37}" type="sibTrans" cxnId="{A6DEE987-A14E-4520-9ED7-1D621B1B3E82}">
      <dgm:prSet/>
      <dgm:spPr/>
      <dgm:t>
        <a:bodyPr/>
        <a:lstStyle/>
        <a:p>
          <a:endParaRPr lang="en-US"/>
        </a:p>
      </dgm:t>
    </dgm:pt>
    <dgm:pt modelId="{13456BF4-9B01-4B61-982F-2AC4C235ACF9}">
      <dgm:prSet/>
      <dgm:spPr/>
      <dgm:t>
        <a:bodyPr/>
        <a:lstStyle/>
        <a:p>
          <a:r>
            <a:rPr lang="en-US"/>
            <a:t>Movie IMDB ratings have decreased in the last decade. </a:t>
          </a:r>
        </a:p>
      </dgm:t>
    </dgm:pt>
    <dgm:pt modelId="{1BD3CFE1-C052-4E90-8BC4-8C1CA33638A1}" type="parTrans" cxnId="{94F417DC-CB98-457D-B16C-CB11CF372466}">
      <dgm:prSet/>
      <dgm:spPr/>
      <dgm:t>
        <a:bodyPr/>
        <a:lstStyle/>
        <a:p>
          <a:endParaRPr lang="en-US"/>
        </a:p>
      </dgm:t>
    </dgm:pt>
    <dgm:pt modelId="{41FAF8BE-D5DD-45E8-AA45-6562FB7BA452}" type="sibTrans" cxnId="{94F417DC-CB98-457D-B16C-CB11CF372466}">
      <dgm:prSet/>
      <dgm:spPr/>
      <dgm:t>
        <a:bodyPr/>
        <a:lstStyle/>
        <a:p>
          <a:endParaRPr lang="en-US"/>
        </a:p>
      </dgm:t>
    </dgm:pt>
    <dgm:pt modelId="{B4212682-39DE-491D-99C1-1A7DDB17B940}">
      <dgm:prSet/>
      <dgm:spPr/>
      <dgm:t>
        <a:bodyPr/>
        <a:lstStyle/>
        <a:p>
          <a:r>
            <a:rPr lang="en-US"/>
            <a:t>The average IMDB rating for shows is on par with the competition but the IMDB ratings for movies is significantly lower than the competition. </a:t>
          </a:r>
        </a:p>
      </dgm:t>
    </dgm:pt>
    <dgm:pt modelId="{E444D236-63C7-4B0B-A4F3-0282D93649CE}" type="parTrans" cxnId="{0EEAE2FB-05F3-449C-8F39-0558AF9E2917}">
      <dgm:prSet/>
      <dgm:spPr/>
      <dgm:t>
        <a:bodyPr/>
        <a:lstStyle/>
        <a:p>
          <a:endParaRPr lang="en-US"/>
        </a:p>
      </dgm:t>
    </dgm:pt>
    <dgm:pt modelId="{41CEBF29-903B-4A3E-BA22-C30BC7872218}" type="sibTrans" cxnId="{0EEAE2FB-05F3-449C-8F39-0558AF9E2917}">
      <dgm:prSet/>
      <dgm:spPr/>
      <dgm:t>
        <a:bodyPr/>
        <a:lstStyle/>
        <a:p>
          <a:endParaRPr lang="en-US"/>
        </a:p>
      </dgm:t>
    </dgm:pt>
    <dgm:pt modelId="{2E805326-7102-4164-8EC2-AE3DEA0EF7FE}" type="pres">
      <dgm:prSet presAssocID="{AB580A96-95E2-4D48-950D-4DAF8058B309}" presName="diagram" presStyleCnt="0">
        <dgm:presLayoutVars>
          <dgm:dir/>
          <dgm:resizeHandles val="exact"/>
        </dgm:presLayoutVars>
      </dgm:prSet>
      <dgm:spPr/>
    </dgm:pt>
    <dgm:pt modelId="{01F09C87-5903-4D28-BAC0-20A02B3E0FC8}" type="pres">
      <dgm:prSet presAssocID="{EF0DC95D-7C68-4B50-A418-4F072A8EE4B7}" presName="node" presStyleLbl="node1" presStyleIdx="0" presStyleCnt="6">
        <dgm:presLayoutVars>
          <dgm:bulletEnabled val="1"/>
        </dgm:presLayoutVars>
      </dgm:prSet>
      <dgm:spPr/>
    </dgm:pt>
    <dgm:pt modelId="{6CD89C8E-07DB-4530-8103-1CFAABA637BB}" type="pres">
      <dgm:prSet presAssocID="{9FABD363-FD00-408D-9E76-1A7FD5255CDE}" presName="sibTrans" presStyleCnt="0"/>
      <dgm:spPr/>
    </dgm:pt>
    <dgm:pt modelId="{D385806B-A245-4CE6-BF15-24F2F23AA3E1}" type="pres">
      <dgm:prSet presAssocID="{2F03ECB2-C05D-4766-9E0F-E0BF23A59789}" presName="node" presStyleLbl="node1" presStyleIdx="1" presStyleCnt="6">
        <dgm:presLayoutVars>
          <dgm:bulletEnabled val="1"/>
        </dgm:presLayoutVars>
      </dgm:prSet>
      <dgm:spPr/>
    </dgm:pt>
    <dgm:pt modelId="{5333F86D-5D1D-4C11-AC26-4F569F91993E}" type="pres">
      <dgm:prSet presAssocID="{46CE5056-5443-477E-9DF2-C79BBA799668}" presName="sibTrans" presStyleCnt="0"/>
      <dgm:spPr/>
    </dgm:pt>
    <dgm:pt modelId="{85FCFF8C-A3BE-4074-A3DC-AB2DDCA69842}" type="pres">
      <dgm:prSet presAssocID="{B098334D-A4FC-4D95-9002-F20E3AF6D2A2}" presName="node" presStyleLbl="node1" presStyleIdx="2" presStyleCnt="6">
        <dgm:presLayoutVars>
          <dgm:bulletEnabled val="1"/>
        </dgm:presLayoutVars>
      </dgm:prSet>
      <dgm:spPr/>
    </dgm:pt>
    <dgm:pt modelId="{4718CB48-C786-468F-A097-BBECB269F1D7}" type="pres">
      <dgm:prSet presAssocID="{516C6802-4574-43EB-A8FA-6AB7D0D61817}" presName="sibTrans" presStyleCnt="0"/>
      <dgm:spPr/>
    </dgm:pt>
    <dgm:pt modelId="{F8265627-E32D-42D1-94C7-DBA1CBE688A7}" type="pres">
      <dgm:prSet presAssocID="{66CBC5A7-F83E-4030-A851-27BA9059C81E}" presName="node" presStyleLbl="node1" presStyleIdx="3" presStyleCnt="6">
        <dgm:presLayoutVars>
          <dgm:bulletEnabled val="1"/>
        </dgm:presLayoutVars>
      </dgm:prSet>
      <dgm:spPr/>
    </dgm:pt>
    <dgm:pt modelId="{7ADD1E95-B639-4DA6-8F40-D5F877FEBFA1}" type="pres">
      <dgm:prSet presAssocID="{57D945C2-50A8-4992-A322-7C2703315E37}" presName="sibTrans" presStyleCnt="0"/>
      <dgm:spPr/>
    </dgm:pt>
    <dgm:pt modelId="{130B684E-D100-45F8-854F-974D34734833}" type="pres">
      <dgm:prSet presAssocID="{13456BF4-9B01-4B61-982F-2AC4C235ACF9}" presName="node" presStyleLbl="node1" presStyleIdx="4" presStyleCnt="6">
        <dgm:presLayoutVars>
          <dgm:bulletEnabled val="1"/>
        </dgm:presLayoutVars>
      </dgm:prSet>
      <dgm:spPr/>
    </dgm:pt>
    <dgm:pt modelId="{CCA1EE21-0D48-4F73-8732-E1F85FC8FC8A}" type="pres">
      <dgm:prSet presAssocID="{41FAF8BE-D5DD-45E8-AA45-6562FB7BA452}" presName="sibTrans" presStyleCnt="0"/>
      <dgm:spPr/>
    </dgm:pt>
    <dgm:pt modelId="{72221B48-F0A6-4087-B76A-784C09CEEB73}" type="pres">
      <dgm:prSet presAssocID="{B4212682-39DE-491D-99C1-1A7DDB17B940}" presName="node" presStyleLbl="node1" presStyleIdx="5" presStyleCnt="6">
        <dgm:presLayoutVars>
          <dgm:bulletEnabled val="1"/>
        </dgm:presLayoutVars>
      </dgm:prSet>
      <dgm:spPr/>
    </dgm:pt>
  </dgm:ptLst>
  <dgm:cxnLst>
    <dgm:cxn modelId="{B724FA0B-7AB2-410B-96B0-4F05B2A3CFF2}" type="presOf" srcId="{B4212682-39DE-491D-99C1-1A7DDB17B940}" destId="{72221B48-F0A6-4087-B76A-784C09CEEB73}" srcOrd="0" destOrd="0" presId="urn:microsoft.com/office/officeart/2005/8/layout/default"/>
    <dgm:cxn modelId="{581A4126-2877-4FA7-BA27-799EBB533399}" type="presOf" srcId="{66CBC5A7-F83E-4030-A851-27BA9059C81E}" destId="{F8265627-E32D-42D1-94C7-DBA1CBE688A7}" srcOrd="0" destOrd="0" presId="urn:microsoft.com/office/officeart/2005/8/layout/default"/>
    <dgm:cxn modelId="{C4E3AD5B-DB54-47A7-8CC8-BD15D8F6FF12}" srcId="{AB580A96-95E2-4D48-950D-4DAF8058B309}" destId="{2F03ECB2-C05D-4766-9E0F-E0BF23A59789}" srcOrd="1" destOrd="0" parTransId="{B08AE048-552F-4C2A-A62B-E12C73C0BE94}" sibTransId="{46CE5056-5443-477E-9DF2-C79BBA799668}"/>
    <dgm:cxn modelId="{B57A7465-588F-4E3B-90E2-62BC77D9FE83}" type="presOf" srcId="{EF0DC95D-7C68-4B50-A418-4F072A8EE4B7}" destId="{01F09C87-5903-4D28-BAC0-20A02B3E0FC8}" srcOrd="0" destOrd="0" presId="urn:microsoft.com/office/officeart/2005/8/layout/default"/>
    <dgm:cxn modelId="{A5D2E969-443D-4B70-8196-09D5731B7F75}" type="presOf" srcId="{B098334D-A4FC-4D95-9002-F20E3AF6D2A2}" destId="{85FCFF8C-A3BE-4074-A3DC-AB2DDCA69842}" srcOrd="0" destOrd="0" presId="urn:microsoft.com/office/officeart/2005/8/layout/default"/>
    <dgm:cxn modelId="{4B837E4B-1B8F-4817-8A48-5A7DBDB84E76}" type="presOf" srcId="{AB580A96-95E2-4D48-950D-4DAF8058B309}" destId="{2E805326-7102-4164-8EC2-AE3DEA0EF7FE}" srcOrd="0" destOrd="0" presId="urn:microsoft.com/office/officeart/2005/8/layout/default"/>
    <dgm:cxn modelId="{DA45466E-E3E6-4969-988A-D02981D3CCAA}" type="presOf" srcId="{13456BF4-9B01-4B61-982F-2AC4C235ACF9}" destId="{130B684E-D100-45F8-854F-974D34734833}" srcOrd="0" destOrd="0" presId="urn:microsoft.com/office/officeart/2005/8/layout/default"/>
    <dgm:cxn modelId="{8DCD5F82-B578-43A1-BB4C-BD9B3A584377}" type="presOf" srcId="{2F03ECB2-C05D-4766-9E0F-E0BF23A59789}" destId="{D385806B-A245-4CE6-BF15-24F2F23AA3E1}" srcOrd="0" destOrd="0" presId="urn:microsoft.com/office/officeart/2005/8/layout/default"/>
    <dgm:cxn modelId="{A6DEE987-A14E-4520-9ED7-1D621B1B3E82}" srcId="{AB580A96-95E2-4D48-950D-4DAF8058B309}" destId="{66CBC5A7-F83E-4030-A851-27BA9059C81E}" srcOrd="3" destOrd="0" parTransId="{11703718-B1FE-445F-8D48-293773C41202}" sibTransId="{57D945C2-50A8-4992-A322-7C2703315E37}"/>
    <dgm:cxn modelId="{2D5211AA-D1EC-4DCC-9354-23EA3168012D}" srcId="{AB580A96-95E2-4D48-950D-4DAF8058B309}" destId="{EF0DC95D-7C68-4B50-A418-4F072A8EE4B7}" srcOrd="0" destOrd="0" parTransId="{A7EF7131-0D6A-4A8B-A4AB-D35689F6AF26}" sibTransId="{9FABD363-FD00-408D-9E76-1A7FD5255CDE}"/>
    <dgm:cxn modelId="{94F417DC-CB98-457D-B16C-CB11CF372466}" srcId="{AB580A96-95E2-4D48-950D-4DAF8058B309}" destId="{13456BF4-9B01-4B61-982F-2AC4C235ACF9}" srcOrd="4" destOrd="0" parTransId="{1BD3CFE1-C052-4E90-8BC4-8C1CA33638A1}" sibTransId="{41FAF8BE-D5DD-45E8-AA45-6562FB7BA452}"/>
    <dgm:cxn modelId="{2B4E86F6-D7E1-4013-9F27-AA683E9A8E01}" srcId="{AB580A96-95E2-4D48-950D-4DAF8058B309}" destId="{B098334D-A4FC-4D95-9002-F20E3AF6D2A2}" srcOrd="2" destOrd="0" parTransId="{9A7A4B69-9C2A-40BE-B6E1-A4E9941099F2}" sibTransId="{516C6802-4574-43EB-A8FA-6AB7D0D61817}"/>
    <dgm:cxn modelId="{0EEAE2FB-05F3-449C-8F39-0558AF9E2917}" srcId="{AB580A96-95E2-4D48-950D-4DAF8058B309}" destId="{B4212682-39DE-491D-99C1-1A7DDB17B940}" srcOrd="5" destOrd="0" parTransId="{E444D236-63C7-4B0B-A4F3-0282D93649CE}" sibTransId="{41CEBF29-903B-4A3E-BA22-C30BC7872218}"/>
    <dgm:cxn modelId="{909A2F44-06CF-4532-8F25-DB37B8C302A9}" type="presParOf" srcId="{2E805326-7102-4164-8EC2-AE3DEA0EF7FE}" destId="{01F09C87-5903-4D28-BAC0-20A02B3E0FC8}" srcOrd="0" destOrd="0" presId="urn:microsoft.com/office/officeart/2005/8/layout/default"/>
    <dgm:cxn modelId="{96A573C3-47D9-475A-B2FB-91B37D9533F0}" type="presParOf" srcId="{2E805326-7102-4164-8EC2-AE3DEA0EF7FE}" destId="{6CD89C8E-07DB-4530-8103-1CFAABA637BB}" srcOrd="1" destOrd="0" presId="urn:microsoft.com/office/officeart/2005/8/layout/default"/>
    <dgm:cxn modelId="{9256E442-FF3B-440B-BD8F-E866E9553C47}" type="presParOf" srcId="{2E805326-7102-4164-8EC2-AE3DEA0EF7FE}" destId="{D385806B-A245-4CE6-BF15-24F2F23AA3E1}" srcOrd="2" destOrd="0" presId="urn:microsoft.com/office/officeart/2005/8/layout/default"/>
    <dgm:cxn modelId="{CFCBF53F-CC9A-4F4C-BED9-508401008472}" type="presParOf" srcId="{2E805326-7102-4164-8EC2-AE3DEA0EF7FE}" destId="{5333F86D-5D1D-4C11-AC26-4F569F91993E}" srcOrd="3" destOrd="0" presId="urn:microsoft.com/office/officeart/2005/8/layout/default"/>
    <dgm:cxn modelId="{92D226B4-E63A-4F92-9164-E6A92DE62013}" type="presParOf" srcId="{2E805326-7102-4164-8EC2-AE3DEA0EF7FE}" destId="{85FCFF8C-A3BE-4074-A3DC-AB2DDCA69842}" srcOrd="4" destOrd="0" presId="urn:microsoft.com/office/officeart/2005/8/layout/default"/>
    <dgm:cxn modelId="{C8A39B55-9397-4AB9-A933-84E526037203}" type="presParOf" srcId="{2E805326-7102-4164-8EC2-AE3DEA0EF7FE}" destId="{4718CB48-C786-468F-A097-BBECB269F1D7}" srcOrd="5" destOrd="0" presId="urn:microsoft.com/office/officeart/2005/8/layout/default"/>
    <dgm:cxn modelId="{C723F3B6-8BB2-4562-9D3B-6FE0924850DB}" type="presParOf" srcId="{2E805326-7102-4164-8EC2-AE3DEA0EF7FE}" destId="{F8265627-E32D-42D1-94C7-DBA1CBE688A7}" srcOrd="6" destOrd="0" presId="urn:microsoft.com/office/officeart/2005/8/layout/default"/>
    <dgm:cxn modelId="{8D827938-D932-4E15-9DB3-BE65D682C0F2}" type="presParOf" srcId="{2E805326-7102-4164-8EC2-AE3DEA0EF7FE}" destId="{7ADD1E95-B639-4DA6-8F40-D5F877FEBFA1}" srcOrd="7" destOrd="0" presId="urn:microsoft.com/office/officeart/2005/8/layout/default"/>
    <dgm:cxn modelId="{9DAEF96B-ADF7-4763-A51F-1FAC02C42B69}" type="presParOf" srcId="{2E805326-7102-4164-8EC2-AE3DEA0EF7FE}" destId="{130B684E-D100-45F8-854F-974D34734833}" srcOrd="8" destOrd="0" presId="urn:microsoft.com/office/officeart/2005/8/layout/default"/>
    <dgm:cxn modelId="{666B7598-D485-43AB-9961-5D511F29B480}" type="presParOf" srcId="{2E805326-7102-4164-8EC2-AE3DEA0EF7FE}" destId="{CCA1EE21-0D48-4F73-8732-E1F85FC8FC8A}" srcOrd="9" destOrd="0" presId="urn:microsoft.com/office/officeart/2005/8/layout/default"/>
    <dgm:cxn modelId="{14911FF7-B0BE-4D74-B1C5-10A5F6FF436A}" type="presParOf" srcId="{2E805326-7102-4164-8EC2-AE3DEA0EF7FE}" destId="{72221B48-F0A6-4087-B76A-784C09CEEB7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371A9-202D-4462-A175-1054A9CF775A}">
      <dsp:nvSpPr>
        <dsp:cNvPr id="0" name=""/>
        <dsp:cNvSpPr/>
      </dsp:nvSpPr>
      <dsp:spPr>
        <a:xfrm rot="5400000">
          <a:off x="2301068" y="444649"/>
          <a:ext cx="3919637" cy="4010247"/>
        </a:xfrm>
        <a:prstGeom prst="round2Same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Scientist at heart</a:t>
          </a:r>
        </a:p>
        <a:p>
          <a:pPr marL="228600" lvl="1" indent="-228600" algn="l" defTabSz="933450">
            <a:lnSpc>
              <a:spcPct val="90000"/>
            </a:lnSpc>
            <a:spcBef>
              <a:spcPct val="0"/>
            </a:spcBef>
            <a:spcAft>
              <a:spcPct val="15000"/>
            </a:spcAft>
            <a:buChar char="•"/>
          </a:pPr>
          <a:r>
            <a:rPr lang="en-US" sz="2100" kern="1200"/>
            <a:t>Life-long learner</a:t>
          </a:r>
        </a:p>
        <a:p>
          <a:pPr marL="228600" lvl="1" indent="-228600" algn="l" defTabSz="933450">
            <a:lnSpc>
              <a:spcPct val="90000"/>
            </a:lnSpc>
            <a:spcBef>
              <a:spcPct val="0"/>
            </a:spcBef>
            <a:spcAft>
              <a:spcPct val="15000"/>
            </a:spcAft>
            <a:buChar char="•"/>
          </a:pPr>
          <a:r>
            <a:rPr lang="en-US" sz="2100" kern="1200"/>
            <a:t>Excellent Soft Skills </a:t>
          </a:r>
        </a:p>
        <a:p>
          <a:pPr marL="228600" lvl="1" indent="-228600" algn="l" defTabSz="933450">
            <a:lnSpc>
              <a:spcPct val="90000"/>
            </a:lnSpc>
            <a:spcBef>
              <a:spcPct val="0"/>
            </a:spcBef>
            <a:spcAft>
              <a:spcPct val="15000"/>
            </a:spcAft>
            <a:buChar char="•"/>
          </a:pPr>
          <a:r>
            <a:rPr lang="en-US" sz="2100" kern="1200" dirty="0"/>
            <a:t>Background starting and managing small businesses </a:t>
          </a:r>
        </a:p>
        <a:p>
          <a:pPr marL="228600" lvl="1" indent="-228600" algn="l" defTabSz="933450">
            <a:lnSpc>
              <a:spcPct val="90000"/>
            </a:lnSpc>
            <a:spcBef>
              <a:spcPct val="0"/>
            </a:spcBef>
            <a:spcAft>
              <a:spcPct val="15000"/>
            </a:spcAft>
            <a:buChar char="•"/>
          </a:pPr>
          <a:r>
            <a:rPr lang="en-US" sz="2100" kern="1200" dirty="0"/>
            <a:t>Curated and ran successful marketing campaigns for several companies. </a:t>
          </a:r>
        </a:p>
        <a:p>
          <a:pPr marL="228600" lvl="1" indent="-228600" algn="l" defTabSz="933450">
            <a:lnSpc>
              <a:spcPct val="90000"/>
            </a:lnSpc>
            <a:spcBef>
              <a:spcPct val="0"/>
            </a:spcBef>
            <a:spcAft>
              <a:spcPct val="15000"/>
            </a:spcAft>
            <a:buChar char="•"/>
          </a:pPr>
          <a:r>
            <a:rPr lang="en-US" sz="2100" kern="1200" dirty="0"/>
            <a:t>Enthusiastic and excited about data and the way it can impact the world. </a:t>
          </a:r>
        </a:p>
      </dsp:txBody>
      <dsp:txXfrm rot="-5400000">
        <a:off x="2255764" y="681295"/>
        <a:ext cx="3818906" cy="3536955"/>
      </dsp:txXfrm>
    </dsp:sp>
    <dsp:sp modelId="{EE306A78-10FE-4B40-BE21-3C4F3A93BAA5}">
      <dsp:nvSpPr>
        <dsp:cNvPr id="0" name=""/>
        <dsp:cNvSpPr/>
      </dsp:nvSpPr>
      <dsp:spPr>
        <a:xfrm>
          <a:off x="0" y="0"/>
          <a:ext cx="2255763" cy="4899547"/>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0117" y="110117"/>
        <a:ext cx="2035529" cy="4679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8CD4D-AF0F-5740-9DF6-C93C8D6BDEB6}">
      <dsp:nvSpPr>
        <dsp:cNvPr id="0" name=""/>
        <dsp:cNvSpPr/>
      </dsp:nvSpPr>
      <dsp:spPr>
        <a:xfrm>
          <a:off x="0" y="2392"/>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EB8935D-D893-EC4C-B4B0-CE4EF3D514A8}">
      <dsp:nvSpPr>
        <dsp:cNvPr id="0" name=""/>
        <dsp:cNvSpPr/>
      </dsp:nvSpPr>
      <dsp:spPr>
        <a:xfrm>
          <a:off x="0" y="2392"/>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Prior to studying Data Science, I worked in medical research for 18 years as an  SRA.</a:t>
          </a:r>
        </a:p>
      </dsp:txBody>
      <dsp:txXfrm>
        <a:off x="0" y="2392"/>
        <a:ext cx="6266011" cy="1631587"/>
      </dsp:txXfrm>
    </dsp:sp>
    <dsp:sp modelId="{A4E93DD9-3639-5B4E-86A5-914186942624}">
      <dsp:nvSpPr>
        <dsp:cNvPr id="0" name=""/>
        <dsp:cNvSpPr/>
      </dsp:nvSpPr>
      <dsp:spPr>
        <a:xfrm>
          <a:off x="0" y="1633979"/>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7A64F8A9-7F23-D64A-AA5A-377C37BC2C09}">
      <dsp:nvSpPr>
        <dsp:cNvPr id="0" name=""/>
        <dsp:cNvSpPr/>
      </dsp:nvSpPr>
      <dsp:spPr>
        <a:xfrm>
          <a:off x="0" y="1633979"/>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I am certified in Thai Reflexology, and I am Mindfulness Practitioner.</a:t>
          </a:r>
        </a:p>
      </dsp:txBody>
      <dsp:txXfrm>
        <a:off x="0" y="1633979"/>
        <a:ext cx="6266011" cy="1631587"/>
      </dsp:txXfrm>
    </dsp:sp>
    <dsp:sp modelId="{5C6912DA-4470-7C40-8BF5-74C4C227CF55}">
      <dsp:nvSpPr>
        <dsp:cNvPr id="0" name=""/>
        <dsp:cNvSpPr/>
      </dsp:nvSpPr>
      <dsp:spPr>
        <a:xfrm>
          <a:off x="0" y="3265567"/>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4ADB075-58CC-BF48-9BC1-40420FF95D5A}">
      <dsp:nvSpPr>
        <dsp:cNvPr id="0" name=""/>
        <dsp:cNvSpPr/>
      </dsp:nvSpPr>
      <dsp:spPr>
        <a:xfrm>
          <a:off x="0" y="3265567"/>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Passionate and keen about how technology is changing the world around us.</a:t>
          </a:r>
        </a:p>
      </dsp:txBody>
      <dsp:txXfrm>
        <a:off x="0" y="3265567"/>
        <a:ext cx="6266011" cy="163158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7DCE6-D5B2-4247-A3D0-0081C09B4283}">
      <dsp:nvSpPr>
        <dsp:cNvPr id="0" name=""/>
        <dsp:cNvSpPr/>
      </dsp:nvSpPr>
      <dsp:spPr>
        <a:xfrm>
          <a:off x="3197" y="844866"/>
          <a:ext cx="2536297" cy="1521778"/>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After I had a great understanding of the Hulu data set, I wanted to see how it compared to some of the other major streaming services. </a:t>
          </a:r>
        </a:p>
      </dsp:txBody>
      <dsp:txXfrm>
        <a:off x="3197" y="844866"/>
        <a:ext cx="2536297" cy="1521778"/>
      </dsp:txXfrm>
    </dsp:sp>
    <dsp:sp modelId="{C79D571B-974D-A247-A55A-9E1F559E1FE3}">
      <dsp:nvSpPr>
        <dsp:cNvPr id="0" name=""/>
        <dsp:cNvSpPr/>
      </dsp:nvSpPr>
      <dsp:spPr>
        <a:xfrm>
          <a:off x="2793124" y="844866"/>
          <a:ext cx="2536297" cy="1521778"/>
        </a:xfrm>
        <a:prstGeom prst="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 merged the Hulu data set with a Netflix and HBO data set to make one big streaming services data set. </a:t>
          </a:r>
        </a:p>
      </dsp:txBody>
      <dsp:txXfrm>
        <a:off x="2793124" y="844866"/>
        <a:ext cx="2536297" cy="1521778"/>
      </dsp:txXfrm>
    </dsp:sp>
    <dsp:sp modelId="{46CA2DF2-93FB-894D-85EA-ED8535AC8D48}">
      <dsp:nvSpPr>
        <dsp:cNvPr id="0" name=""/>
        <dsp:cNvSpPr/>
      </dsp:nvSpPr>
      <dsp:spPr>
        <a:xfrm>
          <a:off x="5583052" y="844866"/>
          <a:ext cx="2536297" cy="1521778"/>
        </a:xfrm>
        <a:prstGeom prst="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 took some time to research this new blended data set in R.</a:t>
          </a:r>
        </a:p>
      </dsp:txBody>
      <dsp:txXfrm>
        <a:off x="5583052" y="844866"/>
        <a:ext cx="2536297" cy="1521778"/>
      </dsp:txXfrm>
    </dsp:sp>
    <dsp:sp modelId="{411F34C7-DED8-B843-91D9-8AD703DA7644}">
      <dsp:nvSpPr>
        <dsp:cNvPr id="0" name=""/>
        <dsp:cNvSpPr/>
      </dsp:nvSpPr>
      <dsp:spPr>
        <a:xfrm>
          <a:off x="8372980" y="844866"/>
          <a:ext cx="2536297" cy="1521778"/>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Once I discovered the mean IMDB scores for the combined data set for both movies and shows, it was time to compare!</a:t>
          </a:r>
        </a:p>
      </dsp:txBody>
      <dsp:txXfrm>
        <a:off x="8372980" y="844866"/>
        <a:ext cx="2536297" cy="15217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BD23D-F40D-49F2-B03D-90DBC6A83BF7}">
      <dsp:nvSpPr>
        <dsp:cNvPr id="0" name=""/>
        <dsp:cNvSpPr/>
      </dsp:nvSpPr>
      <dsp:spPr>
        <a:xfrm>
          <a:off x="0" y="446475"/>
          <a:ext cx="10353675" cy="89643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Overall streaming services </a:t>
          </a:r>
          <a:r>
            <a:rPr lang="en-US" sz="2300" b="1" kern="1200" dirty="0"/>
            <a:t>shows</a:t>
          </a:r>
          <a:r>
            <a:rPr lang="en-US" sz="2300" kern="1200" dirty="0"/>
            <a:t> scored significantly higher than </a:t>
          </a:r>
          <a:r>
            <a:rPr lang="en-US" sz="2300" b="1" kern="1200" dirty="0"/>
            <a:t>movies.</a:t>
          </a:r>
        </a:p>
      </dsp:txBody>
      <dsp:txXfrm>
        <a:off x="43761" y="490236"/>
        <a:ext cx="10266153" cy="808917"/>
      </dsp:txXfrm>
    </dsp:sp>
    <dsp:sp modelId="{BFA5AE2D-368C-4D82-ACA7-850F3748B01C}">
      <dsp:nvSpPr>
        <dsp:cNvPr id="0" name=""/>
        <dsp:cNvSpPr/>
      </dsp:nvSpPr>
      <dsp:spPr>
        <a:xfrm>
          <a:off x="0" y="1409155"/>
          <a:ext cx="10353675" cy="896439"/>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HBO has higher scores across shows, movies and overall than both Hulu and Netflix.</a:t>
          </a:r>
        </a:p>
      </dsp:txBody>
      <dsp:txXfrm>
        <a:off x="43761" y="1452916"/>
        <a:ext cx="10266153" cy="808917"/>
      </dsp:txXfrm>
    </dsp:sp>
    <dsp:sp modelId="{41C3D326-F52A-45C6-9AD4-BFD010DA6EB4}">
      <dsp:nvSpPr>
        <dsp:cNvPr id="0" name=""/>
        <dsp:cNvSpPr/>
      </dsp:nvSpPr>
      <dsp:spPr>
        <a:xfrm>
          <a:off x="0" y="2371834"/>
          <a:ext cx="10353675" cy="896439"/>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When looking at runtimes over all media forms through the decades Netflix and HBO both trend towards longer runtimes while Hulu is trending towards shorter runtimes.  </a:t>
          </a:r>
        </a:p>
      </dsp:txBody>
      <dsp:txXfrm>
        <a:off x="43761" y="2415595"/>
        <a:ext cx="10266153" cy="808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The team uploaded the data set into an R notebook. They wanted to find out how many rows (5,850), and columns (15). They also examined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sz="1400" kern="1200" dirty="0"/>
        </a:p>
      </dsp:txBody>
      <dsp:txXfrm>
        <a:off x="1266845" y="1905613"/>
        <a:ext cx="4711226" cy="1096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Now that the team had some interesting insights into the Netflix data set, they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Once they found the mean IMDB scores for the combined data set for both movies and shows, it was time to compare!</a:t>
          </a:r>
        </a:p>
      </dsp:txBody>
      <dsp:txXfrm>
        <a:off x="0" y="3674660"/>
        <a:ext cx="6266011" cy="12248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team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09C87-5903-4D28-BAC0-20A02B3E0FC8}">
      <dsp:nvSpPr>
        <dsp:cNvPr id="0" name=""/>
        <dsp:cNvSpPr/>
      </dsp:nvSpPr>
      <dsp:spPr>
        <a:xfrm>
          <a:off x="606660"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content intended for more mature audiences garner higher popularity ratings than Netflix’s content for a younger or family audience. </a:t>
          </a:r>
        </a:p>
      </dsp:txBody>
      <dsp:txXfrm>
        <a:off x="606660" y="740"/>
        <a:ext cx="2856360" cy="1713816"/>
      </dsp:txXfrm>
    </dsp:sp>
    <dsp:sp modelId="{D385806B-A245-4CE6-BF15-24F2F23AA3E1}">
      <dsp:nvSpPr>
        <dsp:cNvPr id="0" name=""/>
        <dsp:cNvSpPr/>
      </dsp:nvSpPr>
      <dsp:spPr>
        <a:xfrm>
          <a:off x="3748657"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television shows were significantly longer in the 1990’s than in recent decades. </a:t>
          </a:r>
        </a:p>
      </dsp:txBody>
      <dsp:txXfrm>
        <a:off x="3748657" y="740"/>
        <a:ext cx="2856360" cy="1713816"/>
      </dsp:txXfrm>
    </dsp:sp>
    <dsp:sp modelId="{85FCFF8C-A3BE-4074-A3DC-AB2DDCA69842}">
      <dsp:nvSpPr>
        <dsp:cNvPr id="0" name=""/>
        <dsp:cNvSpPr/>
      </dsp:nvSpPr>
      <dsp:spPr>
        <a:xfrm>
          <a:off x="6890653"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movie times have decreased significantly since 2010. </a:t>
          </a:r>
        </a:p>
      </dsp:txBody>
      <dsp:txXfrm>
        <a:off x="6890653" y="740"/>
        <a:ext cx="2856360" cy="1713816"/>
      </dsp:txXfrm>
    </dsp:sp>
    <dsp:sp modelId="{F8265627-E32D-42D1-94C7-DBA1CBE688A7}">
      <dsp:nvSpPr>
        <dsp:cNvPr id="0" name=""/>
        <dsp:cNvSpPr/>
      </dsp:nvSpPr>
      <dsp:spPr>
        <a:xfrm>
          <a:off x="606660"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Television shows have shown a decrease in IMDB ratings in the last decade. </a:t>
          </a:r>
        </a:p>
      </dsp:txBody>
      <dsp:txXfrm>
        <a:off x="606660" y="2000193"/>
        <a:ext cx="2856360" cy="1713816"/>
      </dsp:txXfrm>
    </dsp:sp>
    <dsp:sp modelId="{130B684E-D100-45F8-854F-974D34734833}">
      <dsp:nvSpPr>
        <dsp:cNvPr id="0" name=""/>
        <dsp:cNvSpPr/>
      </dsp:nvSpPr>
      <dsp:spPr>
        <a:xfrm>
          <a:off x="3748657"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Movie IMDB ratings have decreased in the last decade. </a:t>
          </a:r>
        </a:p>
      </dsp:txBody>
      <dsp:txXfrm>
        <a:off x="3748657" y="2000193"/>
        <a:ext cx="2856360" cy="1713816"/>
      </dsp:txXfrm>
    </dsp:sp>
    <dsp:sp modelId="{72221B48-F0A6-4087-B76A-784C09CEEB73}">
      <dsp:nvSpPr>
        <dsp:cNvPr id="0" name=""/>
        <dsp:cNvSpPr/>
      </dsp:nvSpPr>
      <dsp:spPr>
        <a:xfrm>
          <a:off x="6890653"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average IMDB rating for shows is on par with the competition but the IMDB ratings for movies is significantly lower than the competition. </a:t>
          </a:r>
        </a:p>
      </dsp:txBody>
      <dsp:txXfrm>
        <a:off x="6890653" y="2000193"/>
        <a:ext cx="2856360" cy="17138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4.png"/><Relationship Id="rId7" Type="http://schemas.openxmlformats.org/officeDocument/2006/relationships/diagramColors" Target="../diagrams/colors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backlinko.com,forhuluiewshipandsubscriberstatistic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10.png"/><Relationship Id="rId10" Type="http://schemas.microsoft.com/office/2007/relationships/diagramDrawing" Target="../diagrams/drawing4.xml"/><Relationship Id="rId4" Type="http://schemas.openxmlformats.org/officeDocument/2006/relationships/image" Target="../media/image9.pn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236606"/>
          </a:xfrm>
          <a:effectLst>
            <a:outerShdw blurRad="50800" dist="38100" dir="2700000" algn="tl" rotWithShape="0">
              <a:prstClr val="black">
                <a:alpha val="40000"/>
              </a:prstClr>
            </a:outerShdw>
          </a:effectLst>
        </p:spPr>
        <p:txBody>
          <a:bodyPr>
            <a:normAutofit lnSpcReduction="10000"/>
          </a:bodyPr>
          <a:lstStyle/>
          <a:p>
            <a:r>
              <a:rPr lang="en-US" sz="1800" dirty="0"/>
              <a:t>Summer Kenney</a:t>
            </a:r>
          </a:p>
          <a:p>
            <a:r>
              <a:rPr lang="en-US" sz="1800" dirty="0"/>
              <a:t>Caitlin McDaniel</a:t>
            </a:r>
          </a:p>
          <a:p>
            <a:r>
              <a:rPr lang="en-US" sz="1800" dirty="0"/>
              <a:t>Jaclyn Huff</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a:t>
            </a:r>
            <a:r>
              <a:rPr lang="en-US" sz="1800" dirty="0">
                <a:effectLst/>
                <a:latin typeface="Arial" panose="020B0604020202020204" pitchFamily="34" charset="0"/>
              </a:rPr>
              <a:t>their </a:t>
            </a:r>
            <a:r>
              <a:rPr lang="en-US" sz="1800" b="0" i="0" u="none" strike="noStrike" dirty="0">
                <a:effectLst/>
                <a:latin typeface="Arial" panose="020B0604020202020204" pitchFamily="34" charset="0"/>
              </a:rPr>
              <a:t>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the team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dirty="0">
                <a:effectLst/>
                <a:latin typeface="Arial" panose="020B0604020202020204" pitchFamily="34" charset="0"/>
              </a:rPr>
              <a:t>The team</a:t>
            </a:r>
            <a:r>
              <a:rPr lang="en-US" sz="1600" b="0" i="0" u="none" strike="noStrike" dirty="0">
                <a:effectLst/>
                <a:latin typeface="Arial" panose="020B0604020202020204" pitchFamily="34" charset="0"/>
              </a:rPr>
              <a:t> pulled out only shows from the data set that had the selected ratings and chose to run a 1 way, between-subject ANOVA (analysis of variance) on the three ratings. They tested for all necessary assumptions and upon computing post hoc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dirty="0">
                <a:effectLst/>
                <a:latin typeface="Arial" panose="020B0604020202020204" pitchFamily="34" charset="0"/>
              </a:rPr>
              <a:t>They</a:t>
            </a:r>
            <a:r>
              <a:rPr lang="en-US" sz="1600" b="0" i="0" u="none" strike="noStrike" dirty="0">
                <a:effectLst/>
                <a:latin typeface="Arial" panose="020B0604020202020204" pitchFamily="34" charset="0"/>
              </a:rPr>
              <a:t> examined the means so that I could draw some conclusions. What they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lnSpcReduction="10000"/>
          </a:bodyPr>
          <a:lstStyle/>
          <a:p>
            <a:pPr rtl="0">
              <a:lnSpc>
                <a:spcPct val="100000"/>
              </a:lnSpc>
              <a:spcBef>
                <a:spcPts val="0"/>
              </a:spcBef>
            </a:pPr>
            <a:r>
              <a:rPr lang="en-US" sz="1600" b="0" i="0" u="none" strike="noStrike" dirty="0">
                <a:effectLst/>
                <a:latin typeface="Arial" panose="020B0604020202020204" pitchFamily="34" charset="0"/>
              </a:rPr>
              <a:t> The team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The team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dirty="0">
                <a:effectLst/>
                <a:latin typeface="Arial" panose="020B0604020202020204" pitchFamily="34" charset="0"/>
              </a:rPr>
              <a:t>They </a:t>
            </a:r>
            <a:r>
              <a:rPr lang="en-US" sz="1600" b="0" i="0" u="none" strike="noStrike" dirty="0">
                <a:effectLst/>
                <a:latin typeface="Arial" panose="020B0604020202020204" pitchFamily="34" charset="0"/>
              </a:rPr>
              <a:t>created a test for linearity that passed, which means that there is a linear relationship between the two ratings. Once all the assumptions were met, </a:t>
            </a:r>
            <a:r>
              <a:rPr lang="en-US" sz="1600" dirty="0">
                <a:effectLst/>
                <a:latin typeface="Arial" panose="020B0604020202020204" pitchFamily="34" charset="0"/>
              </a:rPr>
              <a:t>they were </a:t>
            </a:r>
            <a:r>
              <a:rPr lang="en-US" sz="1600" b="0" i="0" u="none" strike="noStrike" dirty="0">
                <a:effectLst/>
                <a:latin typeface="Arial" panose="020B0604020202020204" pitchFamily="34" charset="0"/>
              </a:rPr>
              <a:t>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the team began to work together, </a:t>
            </a:r>
            <a:r>
              <a:rPr lang="en-US" sz="3000" dirty="0"/>
              <a:t>they </a:t>
            </a:r>
            <a:r>
              <a:rPr lang="en-US" sz="3000" b="0" i="0" u="none" strike="noStrike" dirty="0"/>
              <a:t>decided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The team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a:t>
            </a:r>
            <a:r>
              <a:rPr lang="en-US" sz="2500" dirty="0">
                <a:effectLst/>
                <a:latin typeface="Arial" panose="020B0604020202020204" pitchFamily="34" charset="0"/>
              </a:rPr>
              <a:t>s</a:t>
            </a:r>
            <a:r>
              <a:rPr lang="en-US" sz="2500" b="0" i="0" u="none" strike="noStrike" dirty="0">
                <a:effectLst/>
                <a:latin typeface="Arial" panose="020B0604020202020204" pitchFamily="34" charset="0"/>
              </a:rPr>
              <a:t>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dirty="0">
                <a:effectLst/>
                <a:latin typeface="Arial" panose="020B0604020202020204" pitchFamily="34" charset="0"/>
              </a:rPr>
              <a:t>After considering the exploratory tests </a:t>
            </a:r>
            <a:r>
              <a:rPr lang="en-US" sz="3600" dirty="0">
                <a:effectLst/>
                <a:latin typeface="Arial" panose="020B0604020202020204" pitchFamily="34" charset="0"/>
              </a:rPr>
              <a:t>they</a:t>
            </a:r>
            <a:r>
              <a:rPr lang="en-US" sz="3600" b="0" i="0" u="none" strike="noStrike" dirty="0">
                <a:effectLst/>
                <a:latin typeface="Arial" panose="020B0604020202020204" pitchFamily="34" charset="0"/>
              </a:rPr>
              <a:t> decided to examine the following three questions:</a:t>
            </a:r>
            <a:endParaRPr lang="en-US" sz="3600" dirty="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the team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they needed to first explore the means of each and see how they compared to one another. The test for variance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they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5877-81C4-1BDB-9617-CA45D2232B03}"/>
              </a:ext>
            </a:extLst>
          </p:cNvPr>
          <p:cNvSpPr>
            <a:spLocks noGrp="1"/>
          </p:cNvSpPr>
          <p:nvPr>
            <p:ph type="title"/>
          </p:nvPr>
        </p:nvSpPr>
        <p:spPr>
          <a:xfrm>
            <a:off x="633743" y="609599"/>
            <a:ext cx="3413156" cy="5273675"/>
          </a:xfrm>
        </p:spPr>
        <p:txBody>
          <a:bodyPr>
            <a:normAutofit/>
          </a:bodyPr>
          <a:lstStyle/>
          <a:p>
            <a:r>
              <a:rPr lang="en-US" dirty="0"/>
              <a:t>About the Team- Summer Kenney</a:t>
            </a:r>
          </a:p>
        </p:txBody>
      </p:sp>
      <p:pic>
        <p:nvPicPr>
          <p:cNvPr id="14" name="Picture 13">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C6DBC44-8FC8-20BF-8811-54DE35AC9B35}"/>
              </a:ext>
            </a:extLst>
          </p:cNvPr>
          <p:cNvGraphicFramePr>
            <a:graphicFrameLocks noGrp="1"/>
          </p:cNvGraphicFramePr>
          <p:nvPr>
            <p:ph idx="1"/>
            <p:extLst>
              <p:ext uri="{D42A27DB-BD31-4B8C-83A1-F6EECF244321}">
                <p14:modId xmlns:p14="http://schemas.microsoft.com/office/powerpoint/2010/main" val="43939409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432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they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320137030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93601530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22A98E-BF01-0E95-A267-EA7BCFCE853F}"/>
              </a:ext>
            </a:extLst>
          </p:cNvPr>
          <p:cNvSpPr txBox="1"/>
          <p:nvPr/>
        </p:nvSpPr>
        <p:spPr>
          <a:xfrm>
            <a:off x="913796" y="2247153"/>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movies scored lower than the overall average</a:t>
            </a:r>
          </a:p>
          <a:p>
            <a:pPr defTabSz="457200">
              <a:spcBef>
                <a:spcPct val="20000"/>
              </a:spcBef>
              <a:spcAft>
                <a:spcPts val="600"/>
              </a:spcAft>
              <a:buClr>
                <a:schemeClr val="tx2"/>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shows scored the same as the overall average. </a:t>
            </a:r>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4915348" y="729888"/>
            <a:ext cx="6633184" cy="4974888"/>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5BE4-8374-AAE5-1F4C-6F7D76045D4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a:t>Netflix Summary</a:t>
            </a:r>
          </a:p>
        </p:txBody>
      </p:sp>
      <p:graphicFrame>
        <p:nvGraphicFramePr>
          <p:cNvPr id="6" name="TextBox 3">
            <a:extLst>
              <a:ext uri="{FF2B5EF4-FFF2-40B4-BE49-F238E27FC236}">
                <a16:creationId xmlns:a16="http://schemas.microsoft.com/office/drawing/2014/main" id="{A232B3A0-E2C2-562C-221F-4F98B5AF1FF9}"/>
              </a:ext>
            </a:extLst>
          </p:cNvPr>
          <p:cNvGraphicFramePr/>
          <p:nvPr>
            <p:extLst>
              <p:ext uri="{D42A27DB-BD31-4B8C-83A1-F6EECF244321}">
                <p14:modId xmlns:p14="http://schemas.microsoft.com/office/powerpoint/2010/main" val="21384134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855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965196"/>
            <a:ext cx="3153952" cy="1329769"/>
          </a:xfrm>
        </p:spPr>
        <p:txBody>
          <a:bodyPr>
            <a:normAutofit/>
          </a:bodyPr>
          <a:lstStyle/>
          <a:p>
            <a:pPr algn="l"/>
            <a:r>
              <a:rPr lang="en-US" sz="2800"/>
              <a:t>Data Set Exploration</a:t>
            </a:r>
          </a:p>
        </p:txBody>
      </p:sp>
      <p:sp>
        <p:nvSpPr>
          <p:cNvPr id="3" name="Content Placeholder 2">
            <a:extLst>
              <a:ext uri="{FF2B5EF4-FFF2-40B4-BE49-F238E27FC236}">
                <a16:creationId xmlns:a16="http://schemas.microsoft.com/office/drawing/2014/main" id="{4CC920DF-D70A-D04B-9CF3-24274995169B}"/>
              </a:ext>
            </a:extLst>
          </p:cNvPr>
          <p:cNvSpPr>
            <a:spLocks noGrp="1"/>
          </p:cNvSpPr>
          <p:nvPr>
            <p:ph idx="1"/>
          </p:nvPr>
        </p:nvSpPr>
        <p:spPr>
          <a:xfrm>
            <a:off x="913796" y="2450353"/>
            <a:ext cx="3153952" cy="3340847"/>
          </a:xfrm>
        </p:spPr>
        <p:txBody>
          <a:bodyPr>
            <a:normAutofit/>
          </a:bodyPr>
          <a:lstStyle/>
          <a:p>
            <a:r>
              <a:rPr lang="en-US" sz="1800"/>
              <a:t>First, I installed and opened binary packages such as dplyr, ggplot, rcompanion, and many more.</a:t>
            </a:r>
          </a:p>
          <a:p>
            <a:r>
              <a:rPr lang="en-US" sz="1800"/>
              <a:t>Then I uploaded the dataset in Jupyter Notebook (r)</a:t>
            </a:r>
          </a:p>
          <a:p>
            <a:r>
              <a:rPr lang="en-US" sz="1800"/>
              <a:t>I also viewed the dataset which showed a data frame of 5850 x 15</a:t>
            </a:r>
          </a:p>
        </p:txBody>
      </p:sp>
      <p:sp>
        <p:nvSpPr>
          <p:cNvPr id="15"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3C0446F-2477-494A-B927-CEF1ED60B3C2}"/>
              </a:ext>
            </a:extLst>
          </p:cNvPr>
          <p:cNvPicPr>
            <a:picLocks noChangeAspect="1"/>
          </p:cNvPicPr>
          <p:nvPr/>
        </p:nvPicPr>
        <p:blipFill>
          <a:blip r:embed="rId3"/>
          <a:stretch>
            <a:fillRect/>
          </a:stretch>
        </p:blipFill>
        <p:spPr>
          <a:xfrm>
            <a:off x="5120640" y="2298818"/>
            <a:ext cx="5676236" cy="2114397"/>
          </a:xfrm>
          <a:prstGeom prst="rect">
            <a:avLst/>
          </a:prstGeom>
        </p:spPr>
      </p:pic>
    </p:spTree>
    <p:extLst>
      <p:ext uri="{BB962C8B-B14F-4D97-AF65-F5344CB8AC3E}">
        <p14:creationId xmlns:p14="http://schemas.microsoft.com/office/powerpoint/2010/main" val="2304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5" name="Picture 4" descr="Graphical user interface, text, application, email&#10;&#10;Description automatically generated">
            <a:extLst>
              <a:ext uri="{FF2B5EF4-FFF2-40B4-BE49-F238E27FC236}">
                <a16:creationId xmlns:a16="http://schemas.microsoft.com/office/drawing/2014/main" id="{C08A509F-9D0E-B540-891E-4B8BB43B7A87}"/>
              </a:ext>
            </a:extLst>
          </p:cNvPr>
          <p:cNvPicPr>
            <a:picLocks noChangeAspect="1"/>
          </p:cNvPicPr>
          <p:nvPr/>
        </p:nvPicPr>
        <p:blipFill>
          <a:blip r:embed="rId2"/>
          <a:stretch>
            <a:fillRect/>
          </a:stretch>
        </p:blipFill>
        <p:spPr>
          <a:xfrm>
            <a:off x="4667228" y="4080965"/>
            <a:ext cx="5506433" cy="2266416"/>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223014" y="247277"/>
            <a:ext cx="3358084" cy="3544046"/>
          </a:xfrm>
        </p:spPr>
        <p:txBody>
          <a:bodyPr>
            <a:normAutofit/>
          </a:bodyPr>
          <a:lstStyle/>
          <a:p>
            <a:pPr marL="36900" indent="0">
              <a:buNone/>
            </a:pPr>
            <a:r>
              <a:rPr lang="en-US" sz="1800" dirty="0"/>
              <a:t>Perform a T-test using the combined data set's averages as mu and your data set's average as the sample mean.</a:t>
            </a:r>
          </a:p>
        </p:txBody>
      </p:sp>
      <p:pic>
        <p:nvPicPr>
          <p:cNvPr id="9" name="Picture 8" descr="Graphical user interface, text, application, email&#10;&#10;Description automatically generated">
            <a:extLst>
              <a:ext uri="{FF2B5EF4-FFF2-40B4-BE49-F238E27FC236}">
                <a16:creationId xmlns:a16="http://schemas.microsoft.com/office/drawing/2014/main" id="{1981C079-661A-6C4E-B262-D1F7834F9A3D}"/>
              </a:ext>
            </a:extLst>
          </p:cNvPr>
          <p:cNvPicPr>
            <a:picLocks noChangeAspect="1"/>
          </p:cNvPicPr>
          <p:nvPr/>
        </p:nvPicPr>
        <p:blipFill>
          <a:blip r:embed="rId3"/>
          <a:stretch>
            <a:fillRect/>
          </a:stretch>
        </p:blipFill>
        <p:spPr>
          <a:xfrm>
            <a:off x="6096000" y="657225"/>
            <a:ext cx="9247161" cy="5016583"/>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45376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1039905" y="845387"/>
            <a:ext cx="3470310" cy="1066689"/>
          </a:xfrm>
        </p:spPr>
        <p:txBody>
          <a:bodyPr anchor="b">
            <a:normAutofit/>
          </a:bodyPr>
          <a:lstStyle/>
          <a:p>
            <a:pPr algn="l"/>
            <a:r>
              <a:rPr lang="en-US" sz="2200" dirty="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1039905" y="2147862"/>
            <a:ext cx="3405573" cy="3499563"/>
          </a:xfrm>
        </p:spPr>
        <p:txBody>
          <a:bodyPr anchor="t">
            <a:normAutofit lnSpcReduction="10000"/>
          </a:bodyPr>
          <a:lstStyle/>
          <a:p>
            <a:r>
              <a:rPr lang="en-US" sz="1600" dirty="0"/>
              <a:t>First things first: I downloaded and installed the packages that I would be using.</a:t>
            </a:r>
          </a:p>
          <a:p>
            <a:r>
              <a:rPr lang="en-US" sz="1600" dirty="0"/>
              <a:t>The overall </a:t>
            </a:r>
            <a:r>
              <a:rPr lang="en-US" sz="1600" dirty="0" err="1"/>
              <a:t>MeansRunTime</a:t>
            </a:r>
            <a:r>
              <a:rPr lang="en-US" sz="1600" dirty="0"/>
              <a:t> for the 90’s is 96.57</a:t>
            </a:r>
          </a:p>
          <a:p>
            <a:r>
              <a:rPr lang="en-US" sz="1600" dirty="0"/>
              <a:t>00’s is  92.27</a:t>
            </a:r>
          </a:p>
          <a:p>
            <a:r>
              <a:rPr lang="en-US" sz="1600" dirty="0"/>
              <a:t>10’s is 76.29</a:t>
            </a:r>
          </a:p>
          <a:p>
            <a:r>
              <a:rPr lang="en-US" sz="1600" dirty="0"/>
              <a:t>There is a slight difference in the 90’s and 00’s. However </a:t>
            </a:r>
            <a:r>
              <a:rPr lang="en-US" sz="1600" dirty="0" err="1"/>
              <a:t>MeanRunTime</a:t>
            </a:r>
            <a:r>
              <a:rPr lang="en-US" sz="1600" dirty="0"/>
              <a:t> for MOVIE were lower in the 10’s</a:t>
            </a:r>
          </a:p>
        </p:txBody>
      </p:sp>
      <p:pic>
        <p:nvPicPr>
          <p:cNvPr id="7" name="Picture 6" descr="Graphical user interface, text, application, email&#10;&#10;Description automatically generated">
            <a:extLst>
              <a:ext uri="{FF2B5EF4-FFF2-40B4-BE49-F238E27FC236}">
                <a16:creationId xmlns:a16="http://schemas.microsoft.com/office/drawing/2014/main" id="{2C67198A-E45E-4546-B254-325C824F26B9}"/>
              </a:ext>
            </a:extLst>
          </p:cNvPr>
          <p:cNvPicPr>
            <a:picLocks noChangeAspect="1"/>
          </p:cNvPicPr>
          <p:nvPr/>
        </p:nvPicPr>
        <p:blipFill>
          <a:blip r:embed="rId3"/>
          <a:stretch>
            <a:fillRect/>
          </a:stretch>
        </p:blipFill>
        <p:spPr>
          <a:xfrm>
            <a:off x="4841917" y="85521"/>
            <a:ext cx="6440583" cy="258642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FD5F1BF-5695-3944-AF16-461F3CCDA6A1}"/>
              </a:ext>
            </a:extLst>
          </p:cNvPr>
          <p:cNvPicPr>
            <a:picLocks noChangeAspect="1"/>
          </p:cNvPicPr>
          <p:nvPr/>
        </p:nvPicPr>
        <p:blipFill>
          <a:blip r:embed="rId4"/>
          <a:stretch>
            <a:fillRect/>
          </a:stretch>
        </p:blipFill>
        <p:spPr>
          <a:xfrm>
            <a:off x="4841917" y="2631234"/>
            <a:ext cx="5559875" cy="223274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D6E9C9F8-E822-6F4C-87D4-636FC6FB660F}"/>
              </a:ext>
            </a:extLst>
          </p:cNvPr>
          <p:cNvPicPr>
            <a:picLocks noChangeAspect="1"/>
          </p:cNvPicPr>
          <p:nvPr/>
        </p:nvPicPr>
        <p:blipFill>
          <a:blip r:embed="rId5"/>
          <a:stretch>
            <a:fillRect/>
          </a:stretch>
        </p:blipFill>
        <p:spPr>
          <a:xfrm>
            <a:off x="5147954" y="4973599"/>
            <a:ext cx="4947800" cy="1986946"/>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924443" y="1023257"/>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40A905EE-45F9-C347-B7FA-9297823C8760}"/>
              </a:ext>
            </a:extLst>
          </p:cNvPr>
          <p:cNvPicPr>
            <a:picLocks noGrp="1" noChangeAspect="1"/>
          </p:cNvPicPr>
          <p:nvPr>
            <p:ph idx="1"/>
          </p:nvPr>
        </p:nvPicPr>
        <p:blipFill>
          <a:blip r:embed="rId2"/>
          <a:stretch>
            <a:fillRect/>
          </a:stretch>
        </p:blipFill>
        <p:spPr>
          <a:xfrm>
            <a:off x="3940782" y="320038"/>
            <a:ext cx="3593875" cy="1928594"/>
          </a:xfrm>
          <a:effectLst/>
        </p:spPr>
      </p:pic>
      <p:pic>
        <p:nvPicPr>
          <p:cNvPr id="7" name="Picture 6" descr="Graphical user interface, text, application, email&#10;&#10;Description automatically generated">
            <a:extLst>
              <a:ext uri="{FF2B5EF4-FFF2-40B4-BE49-F238E27FC236}">
                <a16:creationId xmlns:a16="http://schemas.microsoft.com/office/drawing/2014/main" id="{32AE1F04-1EB4-2B4E-8487-DA23B1C79B67}"/>
              </a:ext>
            </a:extLst>
          </p:cNvPr>
          <p:cNvPicPr>
            <a:picLocks noChangeAspect="1"/>
          </p:cNvPicPr>
          <p:nvPr/>
        </p:nvPicPr>
        <p:blipFill>
          <a:blip r:embed="rId3"/>
          <a:stretch>
            <a:fillRect/>
          </a:stretch>
        </p:blipFill>
        <p:spPr>
          <a:xfrm>
            <a:off x="5952701" y="1483328"/>
            <a:ext cx="3163911" cy="2170683"/>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1842E115-6CF1-D749-BB4E-368F0F65D373}"/>
              </a:ext>
            </a:extLst>
          </p:cNvPr>
          <p:cNvPicPr>
            <a:picLocks noChangeAspect="1"/>
          </p:cNvPicPr>
          <p:nvPr/>
        </p:nvPicPr>
        <p:blipFill>
          <a:blip r:embed="rId4"/>
          <a:stretch>
            <a:fillRect/>
          </a:stretch>
        </p:blipFill>
        <p:spPr>
          <a:xfrm>
            <a:off x="4657345" y="3478063"/>
            <a:ext cx="3327400" cy="2645072"/>
          </a:xfrm>
          <a:prstGeom prst="rect">
            <a:avLst/>
          </a:prstGeom>
        </p:spPr>
      </p:pic>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D2455AF-4108-9F1A-0E34-669AC2C2EE69}"/>
              </a:ext>
            </a:extLst>
          </p:cNvPr>
          <p:cNvPicPr>
            <a:picLocks noGrp="1" noChangeAspect="1"/>
          </p:cNvPicPr>
          <p:nvPr>
            <p:ph idx="1"/>
          </p:nvPr>
        </p:nvPicPr>
        <p:blipFill rotWithShape="1">
          <a:blip r:embed="rId3"/>
          <a:srcRect t="8966" r="-2" b="-2"/>
          <a:stretch/>
        </p:blipFill>
        <p:spPr>
          <a:xfrm>
            <a:off x="643467" y="643467"/>
            <a:ext cx="10905066" cy="5571066"/>
          </a:xfrm>
          <a:prstGeom prst="rect">
            <a:avLst/>
          </a:prstGeom>
        </p:spPr>
      </p:pic>
    </p:spTree>
    <p:extLst>
      <p:ext uri="{BB962C8B-B14F-4D97-AF65-F5344CB8AC3E}">
        <p14:creationId xmlns:p14="http://schemas.microsoft.com/office/powerpoint/2010/main" val="471370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7C15-5AC4-814A-ACA4-715158024482}"/>
              </a:ext>
            </a:extLst>
          </p:cNvPr>
          <p:cNvSpPr>
            <a:spLocks noGrp="1"/>
          </p:cNvSpPr>
          <p:nvPr>
            <p:ph type="title"/>
          </p:nvPr>
        </p:nvSpPr>
        <p:spPr>
          <a:xfrm>
            <a:off x="913794" y="609599"/>
            <a:ext cx="2799465" cy="5273675"/>
          </a:xfrm>
        </p:spPr>
        <p:txBody>
          <a:bodyPr>
            <a:normAutofit/>
          </a:bodyPr>
          <a:lstStyle/>
          <a:p>
            <a:pPr algn="l"/>
            <a:r>
              <a:rPr lang="en-US" dirty="0"/>
              <a:t>About the Team-Jaclyn Huff</a:t>
            </a:r>
          </a:p>
        </p:txBody>
      </p:sp>
      <p:graphicFrame>
        <p:nvGraphicFramePr>
          <p:cNvPr id="12" name="Content Placeholder 2">
            <a:extLst>
              <a:ext uri="{FF2B5EF4-FFF2-40B4-BE49-F238E27FC236}">
                <a16:creationId xmlns:a16="http://schemas.microsoft.com/office/drawing/2014/main" id="{A64EC75F-99B9-0AD3-F992-23095E8A9EBB}"/>
              </a:ext>
            </a:extLst>
          </p:cNvPr>
          <p:cNvGraphicFramePr>
            <a:graphicFrameLocks noGrp="1"/>
          </p:cNvGraphicFramePr>
          <p:nvPr>
            <p:ph idx="1"/>
            <p:extLst>
              <p:ext uri="{D42A27DB-BD31-4B8C-83A1-F6EECF244321}">
                <p14:modId xmlns:p14="http://schemas.microsoft.com/office/powerpoint/2010/main" val="64676098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146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88EA-C278-4EB8-905D-AFA07AC8BDA2}"/>
              </a:ext>
            </a:extLst>
          </p:cNvPr>
          <p:cNvSpPr>
            <a:spLocks noGrp="1"/>
          </p:cNvSpPr>
          <p:nvPr>
            <p:ph type="title"/>
          </p:nvPr>
        </p:nvSpPr>
        <p:spPr/>
        <p:txBody>
          <a:bodyPr/>
          <a:lstStyle/>
          <a:p>
            <a:r>
              <a:rPr lang="en-US" dirty="0"/>
              <a:t>Hulu</a:t>
            </a:r>
          </a:p>
        </p:txBody>
      </p:sp>
      <p:sp>
        <p:nvSpPr>
          <p:cNvPr id="3" name="Content Placeholder 2">
            <a:extLst>
              <a:ext uri="{FF2B5EF4-FFF2-40B4-BE49-F238E27FC236}">
                <a16:creationId xmlns:a16="http://schemas.microsoft.com/office/drawing/2014/main" id="{9CB63683-91EF-FCA2-ABD8-2428560970CD}"/>
              </a:ext>
            </a:extLst>
          </p:cNvPr>
          <p:cNvSpPr>
            <a:spLocks noGrp="1"/>
          </p:cNvSpPr>
          <p:nvPr>
            <p:ph idx="1"/>
          </p:nvPr>
        </p:nvSpPr>
        <p:spPr>
          <a:xfrm>
            <a:off x="913795" y="2076450"/>
            <a:ext cx="10353762" cy="3926785"/>
          </a:xfrm>
        </p:spPr>
        <p:txBody>
          <a:bodyPr>
            <a:normAutofit fontScale="92500" lnSpcReduction="10000"/>
          </a:bodyPr>
          <a:lstStyle/>
          <a:p>
            <a:r>
              <a:rPr lang="en-US" b="1" dirty="0">
                <a:effectLst/>
              </a:rPr>
              <a:t>Hulu</a:t>
            </a:r>
            <a:r>
              <a:rPr lang="en-US" dirty="0">
                <a:effectLst/>
              </a:rPr>
              <a:t> is an American subscription streaming service majority-owned by The Walt Disney Company, with  Comcast’s NBCUniversal holding a minority stake. It was launched on October 29, 2007, and it offers a library of films and television series from networks like  ABC, Freeform, and FX Networks, and among others, as well as Hulu original programming.</a:t>
            </a:r>
          </a:p>
          <a:p>
            <a:r>
              <a:rPr lang="en-US" dirty="0">
                <a:effectLst/>
              </a:rPr>
              <a:t>Hulu launched a subscription service, initially branded as </a:t>
            </a:r>
            <a:r>
              <a:rPr lang="en-US" i="1" dirty="0">
                <a:effectLst/>
              </a:rPr>
              <a:t>Hulu Plus</a:t>
            </a:r>
            <a:r>
              <a:rPr lang="en-US" dirty="0">
                <a:effectLst/>
              </a:rPr>
              <a:t>, which featured full seasons of programs from the companies and other partners, and </a:t>
            </a:r>
            <a:r>
              <a:rPr lang="en-US" dirty="0" err="1">
                <a:effectLst/>
              </a:rPr>
              <a:t>undeleyed</a:t>
            </a:r>
            <a:r>
              <a:rPr lang="en-US" dirty="0">
                <a:effectLst/>
              </a:rPr>
              <a:t> access to new episodes. In 2017, the company launched </a:t>
            </a:r>
            <a:r>
              <a:rPr lang="en-US" i="1" dirty="0">
                <a:effectLst/>
              </a:rPr>
              <a:t>Hulu with Live TV</a:t>
            </a:r>
            <a:r>
              <a:rPr lang="en-US" dirty="0">
                <a:effectLst/>
              </a:rPr>
              <a:t>—an over-the-top  live TV service featuring linear television channels.</a:t>
            </a:r>
          </a:p>
          <a:p>
            <a:r>
              <a:rPr lang="en-US" dirty="0">
                <a:effectLst/>
              </a:rPr>
              <a:t>As of July 2022, Hulu has a total of 46.2 million subscribers.</a:t>
            </a:r>
          </a:p>
          <a:p>
            <a:endParaRPr lang="en-US" dirty="0">
              <a:effectLst/>
            </a:endParaRPr>
          </a:p>
        </p:txBody>
      </p:sp>
    </p:spTree>
    <p:extLst>
      <p:ext uri="{BB962C8B-B14F-4D97-AF65-F5344CB8AC3E}">
        <p14:creationId xmlns:p14="http://schemas.microsoft.com/office/powerpoint/2010/main" val="2829119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51EA8-2519-FF08-2782-120CD76BD69B}"/>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Over the last 8 years, Hulu has grown its paid subscriber base at a CAGR of </a:t>
            </a:r>
            <a:r>
              <a:rPr lang="en-US" sz="3900" b="1"/>
              <a:t>33.1%</a:t>
            </a:r>
            <a:r>
              <a:rPr lang="en-US" sz="3900"/>
              <a:t>.</a:t>
            </a:r>
          </a:p>
        </p:txBody>
      </p:sp>
      <p:sp>
        <p:nvSpPr>
          <p:cNvPr id="15"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1D307325-0D52-BE93-97E5-937C9AC21E71}"/>
              </a:ext>
            </a:extLst>
          </p:cNvPr>
          <p:cNvPicPr>
            <a:picLocks noGrp="1" noChangeAspect="1"/>
          </p:cNvPicPr>
          <p:nvPr>
            <p:ph idx="1"/>
          </p:nvPr>
        </p:nvPicPr>
        <p:blipFill>
          <a:blip r:embed="rId3"/>
          <a:stretch>
            <a:fillRect/>
          </a:stretch>
        </p:blipFill>
        <p:spPr>
          <a:xfrm>
            <a:off x="5324315" y="1197840"/>
            <a:ext cx="6197668" cy="4462320"/>
          </a:xfrm>
          <a:prstGeom prst="rect">
            <a:avLst/>
          </a:prstGeom>
        </p:spPr>
      </p:pic>
    </p:spTree>
    <p:extLst>
      <p:ext uri="{BB962C8B-B14F-4D97-AF65-F5344CB8AC3E}">
        <p14:creationId xmlns:p14="http://schemas.microsoft.com/office/powerpoint/2010/main" val="1370302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6B3FC-5997-CE00-1983-8D2E93D4C73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2000" b="1"/>
              <a:t>Live TV on Hulu</a:t>
            </a:r>
            <a:br>
              <a:rPr lang="en-US" sz="2000" b="1"/>
            </a:br>
            <a:r>
              <a:rPr lang="en-US" sz="2000"/>
              <a:t>Hulu’s live TV bundle has </a:t>
            </a:r>
            <a:r>
              <a:rPr lang="en-US" sz="2000" b="1"/>
              <a:t>4 million subscribers</a:t>
            </a:r>
            <a:r>
              <a:rPr lang="en-US" sz="2000"/>
              <a:t>. The package provides access to live programming in addition to the on-demand library. During the last year (December 2019 – January 2021), Hulu added </a:t>
            </a:r>
            <a:r>
              <a:rPr lang="en-US" sz="2000" b="1"/>
              <a:t>800 thousand new live TV subscribers</a:t>
            </a:r>
            <a:r>
              <a:rPr lang="en-US" sz="2000"/>
              <a:t>.</a:t>
            </a:r>
            <a:br>
              <a:rPr lang="en-US" sz="2000"/>
            </a:br>
            <a:endParaRPr lang="en-US" sz="2000"/>
          </a:p>
        </p:txBody>
      </p:sp>
      <p:sp>
        <p:nvSpPr>
          <p:cNvPr id="33" name="Rectangle 3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EB837D3A-BA0A-3DA1-D78A-6D7B0283E99A}"/>
              </a:ext>
            </a:extLst>
          </p:cNvPr>
          <p:cNvPicPr>
            <a:picLocks noGrp="1" noChangeAspect="1"/>
          </p:cNvPicPr>
          <p:nvPr>
            <p:ph idx="1"/>
          </p:nvPr>
        </p:nvPicPr>
        <p:blipFill>
          <a:blip r:embed="rId3"/>
          <a:stretch>
            <a:fillRect/>
          </a:stretch>
        </p:blipFill>
        <p:spPr>
          <a:xfrm>
            <a:off x="5324315" y="1205587"/>
            <a:ext cx="6197668" cy="4446826"/>
          </a:xfrm>
          <a:prstGeom prst="rect">
            <a:avLst/>
          </a:prstGeom>
        </p:spPr>
      </p:pic>
    </p:spTree>
    <p:extLst>
      <p:ext uri="{BB962C8B-B14F-4D97-AF65-F5344CB8AC3E}">
        <p14:creationId xmlns:p14="http://schemas.microsoft.com/office/powerpoint/2010/main" val="1008103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titles on Hulu</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14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dirty="0"/>
              <a:t>QUESTION1: </a:t>
            </a:r>
            <a:r>
              <a:rPr lang="en-US" sz="3600" b="0" i="0" u="none" strike="noStrike" dirty="0"/>
              <a:t>How have running times changed through the decades</a:t>
            </a:r>
            <a:r>
              <a:rPr lang="en-US" sz="3600" dirty="0"/>
              <a:t>? </a:t>
            </a:r>
            <a:br>
              <a:rPr lang="en-US" sz="3600" dirty="0"/>
            </a:br>
            <a:endParaRPr lang="en-US" sz="3600" dirty="0"/>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105398" y="1115568"/>
            <a:ext cx="6245352" cy="4626864"/>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 answer question 1: I had to analyze the means of each and see how they compared to one another. Nonetheless, after looking at the sample size present in three individual decades I saw that there was quite a large gap, so a classic ANOVA probably would not be the best test to run in these circumstances. So, I did some reviewing and comprehended that a test known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 the ‘Kruskal-Wallis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test for variance when the data is non-parametric, and so that’s the test that I utilized. </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test for both shows and movies came back with the result that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IS a significant difference between run times over the decades.</a:t>
            </a: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custDataLst>
      <p:tags r:id="rId1"/>
    </p:custDataLst>
    <p:extLst>
      <p:ext uri="{BB962C8B-B14F-4D97-AF65-F5344CB8AC3E}">
        <p14:creationId xmlns:p14="http://schemas.microsoft.com/office/powerpoint/2010/main" val="2900269911"/>
      </p:ext>
    </p:extLst>
  </p:cSld>
  <p:clrMapOvr>
    <a:masterClrMapping/>
  </p:clrMapOvr>
  <mc:AlternateContent xmlns:mc="http://schemas.openxmlformats.org/markup-compatibility/2006" xmlns:p14="http://schemas.microsoft.com/office/powerpoint/2010/main">
    <mc:Choice Requires="p14">
      <p:transition spd="slow" p14:dur="2000" advTm="38663"/>
    </mc:Choice>
    <mc:Fallback xmlns="">
      <p:transition spd="slow" advTm="38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1E697-D6EC-A3A8-03C3-047A7A80DEB3}"/>
              </a:ext>
            </a:extLst>
          </p:cNvPr>
          <p:cNvSpPr>
            <a:spLocks noGrp="1"/>
          </p:cNvSpPr>
          <p:nvPr>
            <p:ph type="title"/>
          </p:nvPr>
        </p:nvSpPr>
        <p:spPr>
          <a:xfrm>
            <a:off x="913795" y="965196"/>
            <a:ext cx="3153952" cy="3835404"/>
          </a:xfrm>
        </p:spPr>
        <p:txBody>
          <a:bodyPr>
            <a:normAutofit/>
          </a:bodyPr>
          <a:lstStyle/>
          <a:p>
            <a:pPr algn="l"/>
            <a:r>
              <a:rPr lang="en-US" sz="2400" dirty="0"/>
              <a:t>Runtimes Shows for  Hulu were shorter in the 1990’s but remained constant for the last two decades. </a:t>
            </a:r>
          </a:p>
        </p:txBody>
      </p:sp>
      <p:sp>
        <p:nvSpPr>
          <p:cNvPr id="21" name="Rectangle 2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histogram&#10;&#10;Description automatically generated">
            <a:extLst>
              <a:ext uri="{FF2B5EF4-FFF2-40B4-BE49-F238E27FC236}">
                <a16:creationId xmlns:a16="http://schemas.microsoft.com/office/drawing/2014/main" id="{FFB97899-17BD-680C-1C84-FEDF27FEE312}"/>
              </a:ext>
            </a:extLst>
          </p:cNvPr>
          <p:cNvPicPr>
            <a:picLocks noChangeAspect="1"/>
          </p:cNvPicPr>
          <p:nvPr/>
        </p:nvPicPr>
        <p:blipFill>
          <a:blip r:embed="rId3"/>
          <a:stretch>
            <a:fillRect/>
          </a:stretch>
        </p:blipFill>
        <p:spPr>
          <a:xfrm>
            <a:off x="6228073" y="1438360"/>
            <a:ext cx="3461370" cy="3835314"/>
          </a:xfrm>
          <a:prstGeom prst="rect">
            <a:avLst/>
          </a:prstGeom>
        </p:spPr>
      </p:pic>
    </p:spTree>
    <p:extLst>
      <p:ext uri="{BB962C8B-B14F-4D97-AF65-F5344CB8AC3E}">
        <p14:creationId xmlns:p14="http://schemas.microsoft.com/office/powerpoint/2010/main" val="1844547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B5FBB-140F-480E-9452-45490463AEA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600" dirty="0"/>
              <a:t>Runtimes Movies for  Hulu were longer in the 1990’s and has remained constant</a:t>
            </a:r>
          </a:p>
        </p:txBody>
      </p:sp>
      <p:pic>
        <p:nvPicPr>
          <p:cNvPr id="4" name="Content Placeholder 3" descr="Chart, histogram&#10;&#10;Description automatically generated">
            <a:extLst>
              <a:ext uri="{FF2B5EF4-FFF2-40B4-BE49-F238E27FC236}">
                <a16:creationId xmlns:a16="http://schemas.microsoft.com/office/drawing/2014/main" id="{A69D960C-B0CA-D725-65DC-31162B0A5F9A}"/>
              </a:ext>
            </a:extLst>
          </p:cNvPr>
          <p:cNvPicPr>
            <a:picLocks noChangeAspect="1"/>
          </p:cNvPicPr>
          <p:nvPr/>
        </p:nvPicPr>
        <p:blipFill rotWithShape="1">
          <a:blip r:embed="rId3"/>
          <a:srcRect t="10610"/>
          <a:stretch/>
        </p:blipFill>
        <p:spPr>
          <a:xfrm>
            <a:off x="4654295" y="10"/>
            <a:ext cx="7537705" cy="6857990"/>
          </a:xfrm>
          <a:prstGeom prst="rect">
            <a:avLst/>
          </a:prstGeom>
        </p:spPr>
      </p:pic>
    </p:spTree>
    <p:extLst>
      <p:ext uri="{BB962C8B-B14F-4D97-AF65-F5344CB8AC3E}">
        <p14:creationId xmlns:p14="http://schemas.microsoft.com/office/powerpoint/2010/main" val="191807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924444" y="966851"/>
            <a:ext cx="6889930" cy="4626864"/>
          </a:xfrm>
          <a:effectLst/>
        </p:spPr>
        <p:txBody>
          <a:bodyPr anchor="ctr">
            <a:normAutofit/>
          </a:bodyPr>
          <a:lstStyle/>
          <a:p>
            <a:pPr algn="r"/>
            <a:r>
              <a:rPr lang="en-US" dirty="0"/>
              <a:t>QUESTION 2:</a:t>
            </a:r>
            <a:br>
              <a:rPr lang="en-US" dirty="0"/>
            </a:br>
            <a:r>
              <a:rPr lang="en-US" b="1" i="0" u="none" strike="noStrike" dirty="0">
                <a:effectLst/>
              </a:rPr>
              <a:t>Have IMDB ratings changed for movies and shows over the decades? If, so how? </a:t>
            </a:r>
            <a:endParaRPr lang="en-US" dirty="0"/>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457843" y="966851"/>
            <a:ext cx="2820362" cy="4626864"/>
          </a:xfrm>
          <a:effectLst/>
        </p:spPr>
        <p:txBody>
          <a:bodyPr anchor="ctr">
            <a:normAutofit/>
          </a:bodyPr>
          <a:lstStyle/>
          <a:p>
            <a:pPr algn="l"/>
            <a:r>
              <a:rPr lang="en-US" b="0" i="0" u="none" strike="noStrike" dirty="0">
                <a:effectLst/>
                <a:latin typeface="+mj-lt"/>
              </a:rPr>
              <a:t>Running the same tests on IMDB scores </a:t>
            </a:r>
            <a:r>
              <a:rPr lang="en-US" dirty="0">
                <a:effectLst/>
                <a:latin typeface="+mj-lt"/>
              </a:rPr>
              <a:t>as I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spTree>
    <p:custDataLst>
      <p:tags r:id="rId1"/>
    </p:custDataLst>
    <p:extLst>
      <p:ext uri="{BB962C8B-B14F-4D97-AF65-F5344CB8AC3E}">
        <p14:creationId xmlns:p14="http://schemas.microsoft.com/office/powerpoint/2010/main" val="5365687"/>
      </p:ext>
    </p:extLst>
  </p:cSld>
  <p:clrMapOvr>
    <a:masterClrMapping/>
  </p:clrMapOvr>
  <mc:AlternateContent xmlns:mc="http://schemas.openxmlformats.org/markup-compatibility/2006" xmlns:p14="http://schemas.microsoft.com/office/powerpoint/2010/main">
    <mc:Choice Requires="p14">
      <p:transition spd="slow" p14:dur="2000" advTm="17859"/>
    </mc:Choice>
    <mc:Fallback xmlns="">
      <p:transition spd="slow" advTm="178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EEB3-3B47-FB25-51A5-09DE2392500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3400" dirty="0"/>
              <a:t>How have IMDB scores changed for shows and movies over the decades?</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78FEE77E-62CE-5919-B0C8-7FA47FA9637D}"/>
              </a:ext>
            </a:extLst>
          </p:cNvPr>
          <p:cNvPicPr>
            <a:picLocks noGrp="1" noChangeAspect="1"/>
          </p:cNvPicPr>
          <p:nvPr>
            <p:ph idx="1"/>
          </p:nvPr>
        </p:nvPicPr>
        <p:blipFill rotWithShape="1">
          <a:blip r:embed="rId2"/>
          <a:srcRect r="287" b="1"/>
          <a:stretch/>
        </p:blipFill>
        <p:spPr>
          <a:xfrm>
            <a:off x="-1" y="-1"/>
            <a:ext cx="12198915" cy="4220682"/>
          </a:xfrm>
          <a:prstGeom prst="rect">
            <a:avLst/>
          </a:prstGeom>
        </p:spPr>
      </p:pic>
    </p:spTree>
    <p:extLst>
      <p:ext uri="{BB962C8B-B14F-4D97-AF65-F5344CB8AC3E}">
        <p14:creationId xmlns:p14="http://schemas.microsoft.com/office/powerpoint/2010/main" val="1026096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91C5-9339-11D2-C735-CAFE85298C7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How have IMDB scores changed for shows and movies over the decades?</a:t>
            </a:r>
          </a:p>
        </p:txBody>
      </p:sp>
      <p:pic>
        <p:nvPicPr>
          <p:cNvPr id="5" name="Content Placeholder 4" descr="Word&#10;&#10;Description automatically generated with medium confidence">
            <a:extLst>
              <a:ext uri="{FF2B5EF4-FFF2-40B4-BE49-F238E27FC236}">
                <a16:creationId xmlns:a16="http://schemas.microsoft.com/office/drawing/2014/main" id="{B3FA4928-2CA4-2F8C-3614-494B9451FBB6}"/>
              </a:ext>
            </a:extLst>
          </p:cNvPr>
          <p:cNvPicPr>
            <a:picLocks noGrp="1" noChangeAspect="1"/>
          </p:cNvPicPr>
          <p:nvPr>
            <p:ph idx="1"/>
          </p:nvPr>
        </p:nvPicPr>
        <p:blipFill>
          <a:blip r:embed="rId2"/>
          <a:stretch>
            <a:fillRect/>
          </a:stretch>
        </p:blipFill>
        <p:spPr>
          <a:xfrm>
            <a:off x="5324315" y="918945"/>
            <a:ext cx="6197668" cy="5020110"/>
          </a:xfrm>
          <a:prstGeom prst="rect">
            <a:avLst/>
          </a:prstGeom>
        </p:spPr>
      </p:pic>
    </p:spTree>
    <p:extLst>
      <p:ext uri="{BB962C8B-B14F-4D97-AF65-F5344CB8AC3E}">
        <p14:creationId xmlns:p14="http://schemas.microsoft.com/office/powerpoint/2010/main" val="393417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15">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C65E8-39F8-E9D9-11EE-2E02F850EBB4}"/>
              </a:ext>
            </a:extLst>
          </p:cNvPr>
          <p:cNvSpPr>
            <a:spLocks noGrp="1"/>
          </p:cNvSpPr>
          <p:nvPr>
            <p:ph type="title"/>
          </p:nvPr>
        </p:nvSpPr>
        <p:spPr>
          <a:xfrm>
            <a:off x="913795" y="1257301"/>
            <a:ext cx="6672865" cy="4343399"/>
          </a:xfrm>
        </p:spPr>
        <p:txBody>
          <a:bodyPr vert="horz" lIns="91440" tIns="45720" rIns="91440" bIns="45720" rtlCol="0" anchor="ctr">
            <a:normAutofit/>
          </a:bodyPr>
          <a:lstStyle/>
          <a:p>
            <a:pPr algn="l"/>
            <a:r>
              <a:rPr lang="en-US" sz="5400"/>
              <a:t>Now that we can see after running the IMDB Score, it shows that shows are more popular than movies. </a:t>
            </a:r>
          </a:p>
        </p:txBody>
      </p:sp>
    </p:spTree>
    <p:extLst>
      <p:ext uri="{BB962C8B-B14F-4D97-AF65-F5344CB8AC3E}">
        <p14:creationId xmlns:p14="http://schemas.microsoft.com/office/powerpoint/2010/main" val="25155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562D-BF56-4302-D46F-BB3B560052F2}"/>
              </a:ext>
            </a:extLst>
          </p:cNvPr>
          <p:cNvSpPr>
            <a:spLocks noGrp="1"/>
          </p:cNvSpPr>
          <p:nvPr>
            <p:ph type="title"/>
          </p:nvPr>
        </p:nvSpPr>
        <p:spPr>
          <a:xfrm>
            <a:off x="783872" y="1011456"/>
            <a:ext cx="6889930" cy="4626864"/>
          </a:xfrm>
          <a:effectLst/>
        </p:spPr>
        <p:txBody>
          <a:bodyPr vert="horz" lIns="91440" tIns="45720" rIns="91440" bIns="45720" rtlCol="0" anchor="ctr">
            <a:normAutofit/>
          </a:bodyPr>
          <a:lstStyle/>
          <a:p>
            <a:pPr lvl="0"/>
            <a:r>
              <a:rPr lang="en-US" sz="2700" dirty="0"/>
              <a:t>I ran a T-test to see if the average IMDB scores for Hulu were the same as the average IMDB scores for the combined data set. </a:t>
            </a:r>
            <a:br>
              <a:rPr lang="en-US" sz="2700" dirty="0"/>
            </a:br>
            <a:r>
              <a:rPr lang="en-US" sz="2700" dirty="0"/>
              <a:t>First, I explore movies. The test showed that there IS a significant difference between the overall average IMDB score and the Hulu IMDB score for movies. </a:t>
            </a:r>
            <a:br>
              <a:rPr lang="en-US" sz="2700" dirty="0"/>
            </a:br>
            <a:r>
              <a:rPr lang="en-US" sz="2700" dirty="0"/>
              <a:t>Next the test for shows revealed that there was NOT a statistically significant difference between the Hulu average and the overall average. </a:t>
            </a:r>
            <a:br>
              <a:rPr lang="en-US" sz="5400" dirty="0"/>
            </a:br>
            <a:endParaRPr lang="en-US" sz="5400" dirty="0"/>
          </a:p>
        </p:txBody>
      </p:sp>
      <p:sp>
        <p:nvSpPr>
          <p:cNvPr id="3" name="TextBox 2">
            <a:extLst>
              <a:ext uri="{FF2B5EF4-FFF2-40B4-BE49-F238E27FC236}">
                <a16:creationId xmlns:a16="http://schemas.microsoft.com/office/drawing/2014/main" id="{BF5A6AFB-241A-7AFA-F0F2-C10DEF84C505}"/>
              </a:ext>
            </a:extLst>
          </p:cNvPr>
          <p:cNvSpPr txBox="1"/>
          <p:nvPr/>
        </p:nvSpPr>
        <p:spPr>
          <a:xfrm>
            <a:off x="8417254" y="2347415"/>
            <a:ext cx="2232160" cy="2862322"/>
          </a:xfrm>
          <a:prstGeom prst="rect">
            <a:avLst/>
          </a:prstGeom>
          <a:noFill/>
        </p:spPr>
        <p:txBody>
          <a:bodyPr wrap="square" rtlCol="0">
            <a:spAutoFit/>
          </a:bodyPr>
          <a:lstStyle/>
          <a:p>
            <a:r>
              <a:rPr lang="en-US" sz="3600" dirty="0"/>
              <a:t>Does Hulu Measure up against HBO and Netflix</a:t>
            </a:r>
          </a:p>
        </p:txBody>
      </p:sp>
    </p:spTree>
    <p:extLst>
      <p:ext uri="{BB962C8B-B14F-4D97-AF65-F5344CB8AC3E}">
        <p14:creationId xmlns:p14="http://schemas.microsoft.com/office/powerpoint/2010/main" val="45400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C132-EDC4-E94D-46BA-CF8C00B4B00F}"/>
              </a:ext>
            </a:extLst>
          </p:cNvPr>
          <p:cNvSpPr>
            <a:spLocks noGrp="1"/>
          </p:cNvSpPr>
          <p:nvPr>
            <p:ph type="title"/>
          </p:nvPr>
        </p:nvSpPr>
        <p:spPr>
          <a:xfrm>
            <a:off x="913794" y="4483145"/>
            <a:ext cx="10353761" cy="1633340"/>
          </a:xfrm>
        </p:spPr>
        <p:txBody>
          <a:bodyPr>
            <a:normAutofit/>
          </a:bodyPr>
          <a:lstStyle/>
          <a:p>
            <a:r>
              <a:rPr lang="en-US" sz="4800"/>
              <a:t>Combining the Data Sets </a:t>
            </a:r>
          </a:p>
        </p:txBody>
      </p:sp>
      <p:pic>
        <p:nvPicPr>
          <p:cNvPr id="30" name="Picture 29">
            <a:extLst>
              <a:ext uri="{FF2B5EF4-FFF2-40B4-BE49-F238E27FC236}">
                <a16:creationId xmlns:a16="http://schemas.microsoft.com/office/drawing/2014/main" id="{DADD4C7D-B329-46D6-8471-04F555BCC4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sp>
        <p:nvSpPr>
          <p:cNvPr id="32" name="Date Placeholder 3">
            <a:extLst>
              <a:ext uri="{FF2B5EF4-FFF2-40B4-BE49-F238E27FC236}">
                <a16:creationId xmlns:a16="http://schemas.microsoft.com/office/drawing/2014/main" id="{905E7363-5E6B-4EA2-A007-EB497636C94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62180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aphicFrame>
        <p:nvGraphicFramePr>
          <p:cNvPr id="5" name="Content Placeholder 2">
            <a:extLst>
              <a:ext uri="{FF2B5EF4-FFF2-40B4-BE49-F238E27FC236}">
                <a16:creationId xmlns:a16="http://schemas.microsoft.com/office/drawing/2014/main" id="{58050743-109B-92AA-42B8-7D4A52C5511E}"/>
              </a:ext>
            </a:extLst>
          </p:cNvPr>
          <p:cNvGraphicFramePr>
            <a:graphicFrameLocks noGrp="1"/>
          </p:cNvGraphicFramePr>
          <p:nvPr>
            <p:ph idx="1"/>
            <p:extLst>
              <p:ext uri="{D42A27DB-BD31-4B8C-83A1-F6EECF244321}">
                <p14:modId xmlns:p14="http://schemas.microsoft.com/office/powerpoint/2010/main" val="742736102"/>
              </p:ext>
            </p:extLst>
          </p:nvPr>
        </p:nvGraphicFramePr>
        <p:xfrm>
          <a:off x="642938" y="642938"/>
          <a:ext cx="10912475" cy="3211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1606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913A-F63E-A465-21B4-F5DA9E11C7A1}"/>
              </a:ext>
            </a:extLst>
          </p:cNvPr>
          <p:cNvSpPr>
            <a:spLocks noGrp="1"/>
          </p:cNvSpPr>
          <p:nvPr>
            <p:ph type="title"/>
          </p:nvPr>
        </p:nvSpPr>
        <p:spPr>
          <a:xfrm>
            <a:off x="913794" y="741515"/>
            <a:ext cx="10353761" cy="1633340"/>
          </a:xfrm>
        </p:spPr>
        <p:txBody>
          <a:bodyPr vert="horz" lIns="91440" tIns="45720" rIns="91440" bIns="45720" rtlCol="0" anchor="ctr">
            <a:normAutofit/>
          </a:bodyPr>
          <a:lstStyle/>
          <a:p>
            <a:r>
              <a:rPr lang="en-US" sz="4800" dirty="0">
                <a:solidFill>
                  <a:srgbClr val="FFFFFF"/>
                </a:solidFill>
              </a:rPr>
              <a:t>IMDB Comparison</a:t>
            </a:r>
          </a:p>
        </p:txBody>
      </p:sp>
      <p:sp>
        <p:nvSpPr>
          <p:cNvPr id="3" name="TextBox 2">
            <a:extLst>
              <a:ext uri="{FF2B5EF4-FFF2-40B4-BE49-F238E27FC236}">
                <a16:creationId xmlns:a16="http://schemas.microsoft.com/office/drawing/2014/main" id="{90E49658-8992-80C7-6227-F8B81A5A9CDE}"/>
              </a:ext>
            </a:extLst>
          </p:cNvPr>
          <p:cNvSpPr txBox="1"/>
          <p:nvPr/>
        </p:nvSpPr>
        <p:spPr>
          <a:xfrm>
            <a:off x="913795" y="3070927"/>
            <a:ext cx="10353762" cy="3045558"/>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5" name="TextBox 4">
            <a:extLst>
              <a:ext uri="{FF2B5EF4-FFF2-40B4-BE49-F238E27FC236}">
                <a16:creationId xmlns:a16="http://schemas.microsoft.com/office/drawing/2014/main" id="{BE27677F-5BD8-62CD-B02B-1261B2820379}"/>
              </a:ext>
            </a:extLst>
          </p:cNvPr>
          <p:cNvSpPr txBox="1"/>
          <p:nvPr/>
        </p:nvSpPr>
        <p:spPr>
          <a:xfrm>
            <a:off x="476952" y="3116370"/>
            <a:ext cx="11227443" cy="2862322"/>
          </a:xfrm>
          <a:prstGeom prst="rect">
            <a:avLst/>
          </a:prstGeom>
          <a:noFill/>
        </p:spPr>
        <p:txBody>
          <a:bodyPr wrap="square">
            <a:spAutoFit/>
          </a:bodyPr>
          <a:lstStyle/>
          <a:p>
            <a:r>
              <a:rPr lang="en-US" dirty="0"/>
              <a:t>One Sample t-test</a:t>
            </a:r>
          </a:p>
          <a:p>
            <a:endParaRPr lang="en-US" dirty="0"/>
          </a:p>
          <a:p>
            <a:r>
              <a:rPr lang="en-US" dirty="0"/>
              <a:t>For Hulu Shows  IMDB_SCORE</a:t>
            </a:r>
          </a:p>
          <a:p>
            <a:r>
              <a:rPr lang="en-US" dirty="0"/>
              <a:t>t = 4.6823, </a:t>
            </a:r>
            <a:r>
              <a:rPr lang="en-US" dirty="0" err="1"/>
              <a:t>df</a:t>
            </a:r>
            <a:r>
              <a:rPr lang="en-US" dirty="0"/>
              <a:t> = 1249, p-value = 3.147e-06</a:t>
            </a:r>
          </a:p>
          <a:p>
            <a:r>
              <a:rPr lang="en-US" dirty="0"/>
              <a:t>alternative hypothesis: true mean is not equal to 7</a:t>
            </a:r>
          </a:p>
          <a:p>
            <a:r>
              <a:rPr lang="en-US" dirty="0"/>
              <a:t>95 percent confidence interval:</a:t>
            </a:r>
          </a:p>
          <a:p>
            <a:r>
              <a:rPr lang="en-US" dirty="0"/>
              <a:t> 7.085988 7.210012</a:t>
            </a:r>
          </a:p>
          <a:p>
            <a:r>
              <a:rPr lang="en-US" dirty="0"/>
              <a:t>sample estimates:</a:t>
            </a:r>
          </a:p>
          <a:p>
            <a:r>
              <a:rPr lang="en-US" dirty="0"/>
              <a:t>mean of x </a:t>
            </a:r>
          </a:p>
          <a:p>
            <a:r>
              <a:rPr lang="en-US" dirty="0"/>
              <a:t>    7.148 </a:t>
            </a:r>
          </a:p>
        </p:txBody>
      </p:sp>
      <p:sp>
        <p:nvSpPr>
          <p:cNvPr id="6" name="TextBox 5">
            <a:extLst>
              <a:ext uri="{FF2B5EF4-FFF2-40B4-BE49-F238E27FC236}">
                <a16:creationId xmlns:a16="http://schemas.microsoft.com/office/drawing/2014/main" id="{56B91100-E67D-E406-7E7F-81D589585528}"/>
              </a:ext>
            </a:extLst>
          </p:cNvPr>
          <p:cNvSpPr txBox="1"/>
          <p:nvPr/>
        </p:nvSpPr>
        <p:spPr>
          <a:xfrm>
            <a:off x="6389938" y="3323060"/>
            <a:ext cx="4877617" cy="2862322"/>
          </a:xfrm>
          <a:prstGeom prst="rect">
            <a:avLst/>
          </a:prstGeom>
          <a:noFill/>
        </p:spPr>
        <p:txBody>
          <a:bodyPr wrap="square" rtlCol="0">
            <a:spAutoFit/>
          </a:bodyPr>
          <a:lstStyle/>
          <a:p>
            <a:r>
              <a:rPr lang="en-US" dirty="0"/>
              <a:t>One Sample t-test</a:t>
            </a:r>
          </a:p>
          <a:p>
            <a:endParaRPr lang="en-US" dirty="0"/>
          </a:p>
          <a:p>
            <a:r>
              <a:rPr lang="en-US" dirty="0"/>
              <a:t>For Hulu Movies IMDB_SCORE</a:t>
            </a:r>
          </a:p>
          <a:p>
            <a:r>
              <a:rPr lang="en-US" dirty="0"/>
              <a:t>t = -2.1131, </a:t>
            </a:r>
            <a:r>
              <a:rPr lang="en-US" dirty="0" err="1"/>
              <a:t>df</a:t>
            </a:r>
            <a:r>
              <a:rPr lang="en-US" dirty="0"/>
              <a:t> = 981, p-value = 0.03484</a:t>
            </a:r>
          </a:p>
          <a:p>
            <a:r>
              <a:rPr lang="en-US" dirty="0"/>
              <a:t>alternative hypothesis: true mean is not equal to 6.2</a:t>
            </a:r>
          </a:p>
          <a:p>
            <a:r>
              <a:rPr lang="en-US" dirty="0"/>
              <a:t>95 percent confidence interval:</a:t>
            </a:r>
          </a:p>
          <a:p>
            <a:r>
              <a:rPr lang="en-US" dirty="0"/>
              <a:t> 6.06075 6.19485</a:t>
            </a:r>
          </a:p>
          <a:p>
            <a:r>
              <a:rPr lang="en-US" dirty="0"/>
              <a:t>sample estimates:</a:t>
            </a:r>
          </a:p>
          <a:p>
            <a:r>
              <a:rPr lang="en-US" dirty="0"/>
              <a:t>mean of x </a:t>
            </a:r>
          </a:p>
          <a:p>
            <a:r>
              <a:rPr lang="en-US" dirty="0"/>
              <a:t>   6.1278 </a:t>
            </a:r>
          </a:p>
        </p:txBody>
      </p:sp>
    </p:spTree>
    <p:extLst>
      <p:ext uri="{BB962C8B-B14F-4D97-AF65-F5344CB8AC3E}">
        <p14:creationId xmlns:p14="http://schemas.microsoft.com/office/powerpoint/2010/main" val="2071947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https://backlinko.com,forHuluiewshipandsubscriberstatistics</a:t>
            </a:r>
            <a:r>
              <a:rPr lang="en-US" dirty="0"/>
              <a:t> </a:t>
            </a:r>
          </a:p>
          <a:p>
            <a:r>
              <a:rPr lang="en-US" dirty="0">
                <a:hlinkClick r:id="rId3"/>
              </a:rPr>
              <a:t>https://trello.com/b/dyuczLm8/streaming-services-final-project</a:t>
            </a:r>
            <a:r>
              <a:rPr lang="en-US" dirty="0"/>
              <a:t> </a:t>
            </a:r>
          </a:p>
        </p:txBody>
      </p:sp>
    </p:spTree>
    <p:extLst>
      <p:ext uri="{BB962C8B-B14F-4D97-AF65-F5344CB8AC3E}">
        <p14:creationId xmlns:p14="http://schemas.microsoft.com/office/powerpoint/2010/main" val="2996837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3FE28-690B-B066-86F1-8FAE80501F9E}"/>
              </a:ext>
            </a:extLst>
          </p:cNvPr>
          <p:cNvSpPr>
            <a:spLocks noGrp="1"/>
          </p:cNvSpPr>
          <p:nvPr>
            <p:ph type="title"/>
          </p:nvPr>
        </p:nvSpPr>
        <p:spPr>
          <a:xfrm>
            <a:off x="834013" y="1115568"/>
            <a:ext cx="3487616" cy="4626864"/>
          </a:xfrm>
        </p:spPr>
        <p:txBody>
          <a:bodyPr>
            <a:normAutofit/>
          </a:bodyPr>
          <a:lstStyle/>
          <a:p>
            <a:pPr algn="l"/>
            <a:r>
              <a:rPr lang="en-US" sz="3600" dirty="0"/>
              <a:t>Insights into Streaming Services</a:t>
            </a:r>
          </a:p>
        </p:txBody>
      </p:sp>
      <p:cxnSp>
        <p:nvCxnSpPr>
          <p:cNvPr id="22" name="Straight Connector 2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24033D-48A1-0F13-1A33-E0FA3D309B7A}"/>
              </a:ext>
            </a:extLst>
          </p:cNvPr>
          <p:cNvSpPr>
            <a:spLocks noGrp="1"/>
          </p:cNvSpPr>
          <p:nvPr>
            <p:ph idx="1"/>
          </p:nvPr>
        </p:nvSpPr>
        <p:spPr>
          <a:xfrm>
            <a:off x="5105398" y="1115568"/>
            <a:ext cx="6245352" cy="4626864"/>
          </a:xfrm>
        </p:spPr>
        <p:txBody>
          <a:bodyPr anchor="ctr">
            <a:normAutofit/>
          </a:bodyPr>
          <a:lstStyle/>
          <a:p>
            <a:r>
              <a:rPr lang="en-US" dirty="0"/>
              <a:t>Now that the team has presented a thorough understanding of Netflix, Hulu and HBO they will examine how IMDB scores, and runtimes relate across the different streaming services. </a:t>
            </a:r>
          </a:p>
        </p:txBody>
      </p:sp>
    </p:spTree>
    <p:extLst>
      <p:ext uri="{BB962C8B-B14F-4D97-AF65-F5344CB8AC3E}">
        <p14:creationId xmlns:p14="http://schemas.microsoft.com/office/powerpoint/2010/main" val="18531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7FAF0-D75E-CE43-9C08-D2533699A08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Which Streaming Service is the Most Popular?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5C00A29B-6EF5-4777-17D3-7CB7AC902CBA}"/>
              </a:ext>
            </a:extLst>
          </p:cNvPr>
          <p:cNvPicPr>
            <a:picLocks noChangeAspect="1"/>
          </p:cNvPicPr>
          <p:nvPr/>
        </p:nvPicPr>
        <p:blipFill>
          <a:blip r:embed="rId3"/>
          <a:stretch>
            <a:fillRect/>
          </a:stretch>
        </p:blipFill>
        <p:spPr>
          <a:xfrm>
            <a:off x="5324315" y="1461240"/>
            <a:ext cx="6197668" cy="3935519"/>
          </a:xfrm>
          <a:prstGeom prst="rect">
            <a:avLst/>
          </a:prstGeom>
        </p:spPr>
      </p:pic>
      <p:sp>
        <p:nvSpPr>
          <p:cNvPr id="5" name="TextBox 4">
            <a:extLst>
              <a:ext uri="{FF2B5EF4-FFF2-40B4-BE49-F238E27FC236}">
                <a16:creationId xmlns:a16="http://schemas.microsoft.com/office/drawing/2014/main" id="{2BB763CE-495D-8CF3-817E-15DBF333C7FF}"/>
              </a:ext>
            </a:extLst>
          </p:cNvPr>
          <p:cNvSpPr txBox="1"/>
          <p:nvPr/>
        </p:nvSpPr>
        <p:spPr>
          <a:xfrm>
            <a:off x="6096000" y="5774635"/>
            <a:ext cx="1398104" cy="369332"/>
          </a:xfrm>
          <a:prstGeom prst="rect">
            <a:avLst/>
          </a:prstGeom>
          <a:noFill/>
        </p:spPr>
        <p:txBody>
          <a:bodyPr wrap="square" rtlCol="0">
            <a:spAutoFit/>
          </a:bodyPr>
          <a:lstStyle/>
          <a:p>
            <a:r>
              <a:rPr lang="en-US" dirty="0">
                <a:solidFill>
                  <a:schemeClr val="bg1"/>
                </a:solidFill>
              </a:rPr>
              <a:t>HBO</a:t>
            </a:r>
          </a:p>
        </p:txBody>
      </p:sp>
      <p:sp>
        <p:nvSpPr>
          <p:cNvPr id="7" name="TextBox 6">
            <a:extLst>
              <a:ext uri="{FF2B5EF4-FFF2-40B4-BE49-F238E27FC236}">
                <a16:creationId xmlns:a16="http://schemas.microsoft.com/office/drawing/2014/main" id="{2107F098-426E-4B30-13E2-CF32EBA1536E}"/>
              </a:ext>
            </a:extLst>
          </p:cNvPr>
          <p:cNvSpPr txBox="1"/>
          <p:nvPr/>
        </p:nvSpPr>
        <p:spPr>
          <a:xfrm>
            <a:off x="8057552" y="5742369"/>
            <a:ext cx="1398104" cy="369332"/>
          </a:xfrm>
          <a:prstGeom prst="rect">
            <a:avLst/>
          </a:prstGeom>
          <a:noFill/>
        </p:spPr>
        <p:txBody>
          <a:bodyPr wrap="square" rtlCol="0">
            <a:spAutoFit/>
          </a:bodyPr>
          <a:lstStyle/>
          <a:p>
            <a:r>
              <a:rPr lang="en-US" dirty="0">
                <a:solidFill>
                  <a:schemeClr val="bg1"/>
                </a:solidFill>
              </a:rPr>
              <a:t>  HULU</a:t>
            </a:r>
          </a:p>
        </p:txBody>
      </p:sp>
      <p:sp>
        <p:nvSpPr>
          <p:cNvPr id="10" name="TextBox 9">
            <a:extLst>
              <a:ext uri="{FF2B5EF4-FFF2-40B4-BE49-F238E27FC236}">
                <a16:creationId xmlns:a16="http://schemas.microsoft.com/office/drawing/2014/main" id="{77F0C354-3260-5C1F-6394-06168CDF6BB4}"/>
              </a:ext>
            </a:extLst>
          </p:cNvPr>
          <p:cNvSpPr txBox="1"/>
          <p:nvPr/>
        </p:nvSpPr>
        <p:spPr>
          <a:xfrm>
            <a:off x="10123879" y="5742369"/>
            <a:ext cx="1398104" cy="369332"/>
          </a:xfrm>
          <a:prstGeom prst="rect">
            <a:avLst/>
          </a:prstGeom>
          <a:noFill/>
        </p:spPr>
        <p:txBody>
          <a:bodyPr wrap="square" rtlCol="0">
            <a:spAutoFit/>
          </a:bodyPr>
          <a:lstStyle/>
          <a:p>
            <a:r>
              <a:rPr lang="en-US" dirty="0">
                <a:solidFill>
                  <a:schemeClr val="bg1"/>
                </a:solidFill>
              </a:rPr>
              <a:t>NETFLIX</a:t>
            </a:r>
          </a:p>
        </p:txBody>
      </p:sp>
      <p:sp>
        <p:nvSpPr>
          <p:cNvPr id="12" name="TextBox 11">
            <a:extLst>
              <a:ext uri="{FF2B5EF4-FFF2-40B4-BE49-F238E27FC236}">
                <a16:creationId xmlns:a16="http://schemas.microsoft.com/office/drawing/2014/main" id="{E8932A2E-1832-7AD3-E9E4-A8739F9D83BC}"/>
              </a:ext>
            </a:extLst>
          </p:cNvPr>
          <p:cNvSpPr txBox="1"/>
          <p:nvPr/>
        </p:nvSpPr>
        <p:spPr>
          <a:xfrm>
            <a:off x="6214188" y="3428999"/>
            <a:ext cx="774441" cy="369332"/>
          </a:xfrm>
          <a:prstGeom prst="rect">
            <a:avLst/>
          </a:prstGeom>
          <a:noFill/>
        </p:spPr>
        <p:txBody>
          <a:bodyPr wrap="square" rtlCol="0">
            <a:spAutoFit/>
          </a:bodyPr>
          <a:lstStyle/>
          <a:p>
            <a:r>
              <a:rPr lang="en-US" dirty="0"/>
              <a:t>   7.1</a:t>
            </a:r>
          </a:p>
        </p:txBody>
      </p:sp>
      <p:sp>
        <p:nvSpPr>
          <p:cNvPr id="18" name="TextBox 17">
            <a:extLst>
              <a:ext uri="{FF2B5EF4-FFF2-40B4-BE49-F238E27FC236}">
                <a16:creationId xmlns:a16="http://schemas.microsoft.com/office/drawing/2014/main" id="{00D2AAF1-6F0F-60A4-F4B7-6EB982BE979C}"/>
              </a:ext>
            </a:extLst>
          </p:cNvPr>
          <p:cNvSpPr txBox="1"/>
          <p:nvPr/>
        </p:nvSpPr>
        <p:spPr>
          <a:xfrm>
            <a:off x="10266784" y="3420440"/>
            <a:ext cx="774441" cy="369332"/>
          </a:xfrm>
          <a:prstGeom prst="rect">
            <a:avLst/>
          </a:prstGeom>
          <a:noFill/>
        </p:spPr>
        <p:txBody>
          <a:bodyPr wrap="square" rtlCol="0">
            <a:spAutoFit/>
          </a:bodyPr>
          <a:lstStyle/>
          <a:p>
            <a:r>
              <a:rPr lang="en-US" dirty="0"/>
              <a:t>   6.6</a:t>
            </a:r>
          </a:p>
        </p:txBody>
      </p:sp>
      <p:sp>
        <p:nvSpPr>
          <p:cNvPr id="20" name="TextBox 19">
            <a:extLst>
              <a:ext uri="{FF2B5EF4-FFF2-40B4-BE49-F238E27FC236}">
                <a16:creationId xmlns:a16="http://schemas.microsoft.com/office/drawing/2014/main" id="{777E0FAA-7DCE-B367-D63B-5849F2B0FA24}"/>
              </a:ext>
            </a:extLst>
          </p:cNvPr>
          <p:cNvSpPr txBox="1"/>
          <p:nvPr/>
        </p:nvSpPr>
        <p:spPr>
          <a:xfrm>
            <a:off x="8369383" y="3428999"/>
            <a:ext cx="774441" cy="369332"/>
          </a:xfrm>
          <a:prstGeom prst="rect">
            <a:avLst/>
          </a:prstGeom>
          <a:noFill/>
        </p:spPr>
        <p:txBody>
          <a:bodyPr wrap="square" rtlCol="0">
            <a:spAutoFit/>
          </a:bodyPr>
          <a:lstStyle/>
          <a:p>
            <a:r>
              <a:rPr lang="en-US" dirty="0"/>
              <a:t>   6.6</a:t>
            </a:r>
          </a:p>
        </p:txBody>
      </p:sp>
    </p:spTree>
    <p:extLst>
      <p:ext uri="{BB962C8B-B14F-4D97-AF65-F5344CB8AC3E}">
        <p14:creationId xmlns:p14="http://schemas.microsoft.com/office/powerpoint/2010/main" val="9891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E7BB2-CD6D-98DA-29C1-89438DF27C4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Average IMDB by Movie and Show</a:t>
            </a:r>
          </a:p>
        </p:txBody>
      </p:sp>
      <p:sp>
        <p:nvSpPr>
          <p:cNvPr id="21"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0D32CF2C-4D21-4E56-B248-06CC33075820}"/>
              </a:ext>
            </a:extLst>
          </p:cNvPr>
          <p:cNvPicPr>
            <a:picLocks noChangeAspect="1"/>
          </p:cNvPicPr>
          <p:nvPr/>
        </p:nvPicPr>
        <p:blipFill rotWithShape="1">
          <a:blip r:embed="rId3"/>
          <a:srcRect t="11788" r="9517" b="-3"/>
          <a:stretch/>
        </p:blipFill>
        <p:spPr>
          <a:xfrm>
            <a:off x="5324315" y="1800561"/>
            <a:ext cx="6197668" cy="3256877"/>
          </a:xfrm>
          <a:prstGeom prst="rect">
            <a:avLst/>
          </a:prstGeom>
        </p:spPr>
      </p:pic>
      <p:sp>
        <p:nvSpPr>
          <p:cNvPr id="5" name="TextBox 4">
            <a:extLst>
              <a:ext uri="{FF2B5EF4-FFF2-40B4-BE49-F238E27FC236}">
                <a16:creationId xmlns:a16="http://schemas.microsoft.com/office/drawing/2014/main" id="{1A897EFA-D2D4-5D59-5594-9AE676C23527}"/>
              </a:ext>
            </a:extLst>
          </p:cNvPr>
          <p:cNvSpPr txBox="1"/>
          <p:nvPr/>
        </p:nvSpPr>
        <p:spPr>
          <a:xfrm>
            <a:off x="5616616"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7" name="TextBox 6">
            <a:extLst>
              <a:ext uri="{FF2B5EF4-FFF2-40B4-BE49-F238E27FC236}">
                <a16:creationId xmlns:a16="http://schemas.microsoft.com/office/drawing/2014/main" id="{BC43398A-FEED-038C-78B9-BE8154B9C22F}"/>
              </a:ext>
            </a:extLst>
          </p:cNvPr>
          <p:cNvSpPr txBox="1"/>
          <p:nvPr/>
        </p:nvSpPr>
        <p:spPr>
          <a:xfrm>
            <a:off x="8423149"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8" name="TextBox 7">
            <a:extLst>
              <a:ext uri="{FF2B5EF4-FFF2-40B4-BE49-F238E27FC236}">
                <a16:creationId xmlns:a16="http://schemas.microsoft.com/office/drawing/2014/main" id="{6AE92C3A-265B-9723-6278-07F30CF2AD6D}"/>
              </a:ext>
            </a:extLst>
          </p:cNvPr>
          <p:cNvSpPr txBox="1"/>
          <p:nvPr/>
        </p:nvSpPr>
        <p:spPr>
          <a:xfrm>
            <a:off x="5915608" y="2985796"/>
            <a:ext cx="690465" cy="369332"/>
          </a:xfrm>
          <a:prstGeom prst="rect">
            <a:avLst/>
          </a:prstGeom>
          <a:noFill/>
        </p:spPr>
        <p:txBody>
          <a:bodyPr wrap="square" rtlCol="0">
            <a:spAutoFit/>
          </a:bodyPr>
          <a:lstStyle/>
          <a:p>
            <a:r>
              <a:rPr lang="en-US" dirty="0"/>
              <a:t>6.8</a:t>
            </a:r>
          </a:p>
        </p:txBody>
      </p:sp>
      <p:sp>
        <p:nvSpPr>
          <p:cNvPr id="12" name="TextBox 11">
            <a:extLst>
              <a:ext uri="{FF2B5EF4-FFF2-40B4-BE49-F238E27FC236}">
                <a16:creationId xmlns:a16="http://schemas.microsoft.com/office/drawing/2014/main" id="{4E4B67C6-1567-47CE-63F2-75D8E80D82F5}"/>
              </a:ext>
            </a:extLst>
          </p:cNvPr>
          <p:cNvSpPr txBox="1"/>
          <p:nvPr/>
        </p:nvSpPr>
        <p:spPr>
          <a:xfrm>
            <a:off x="6852133" y="3059667"/>
            <a:ext cx="690465" cy="369332"/>
          </a:xfrm>
          <a:prstGeom prst="rect">
            <a:avLst/>
          </a:prstGeom>
          <a:noFill/>
        </p:spPr>
        <p:txBody>
          <a:bodyPr wrap="square" rtlCol="0">
            <a:spAutoFit/>
          </a:bodyPr>
          <a:lstStyle/>
          <a:p>
            <a:r>
              <a:rPr lang="en-US" dirty="0"/>
              <a:t>6.1</a:t>
            </a:r>
          </a:p>
        </p:txBody>
      </p:sp>
      <p:sp>
        <p:nvSpPr>
          <p:cNvPr id="17" name="TextBox 16">
            <a:extLst>
              <a:ext uri="{FF2B5EF4-FFF2-40B4-BE49-F238E27FC236}">
                <a16:creationId xmlns:a16="http://schemas.microsoft.com/office/drawing/2014/main" id="{33EBB485-9FB5-26D2-5C16-3AABF6BA016C}"/>
              </a:ext>
            </a:extLst>
          </p:cNvPr>
          <p:cNvSpPr txBox="1"/>
          <p:nvPr/>
        </p:nvSpPr>
        <p:spPr>
          <a:xfrm>
            <a:off x="7750451" y="3059667"/>
            <a:ext cx="690465" cy="369332"/>
          </a:xfrm>
          <a:prstGeom prst="rect">
            <a:avLst/>
          </a:prstGeom>
          <a:noFill/>
        </p:spPr>
        <p:txBody>
          <a:bodyPr wrap="square" rtlCol="0">
            <a:spAutoFit/>
          </a:bodyPr>
          <a:lstStyle/>
          <a:p>
            <a:r>
              <a:rPr lang="en-US" dirty="0"/>
              <a:t>6.2</a:t>
            </a:r>
          </a:p>
        </p:txBody>
      </p:sp>
      <p:sp>
        <p:nvSpPr>
          <p:cNvPr id="22" name="TextBox 21">
            <a:extLst>
              <a:ext uri="{FF2B5EF4-FFF2-40B4-BE49-F238E27FC236}">
                <a16:creationId xmlns:a16="http://schemas.microsoft.com/office/drawing/2014/main" id="{33C87BA3-BA05-CF44-3368-DE72923DF40C}"/>
              </a:ext>
            </a:extLst>
          </p:cNvPr>
          <p:cNvSpPr txBox="1"/>
          <p:nvPr/>
        </p:nvSpPr>
        <p:spPr>
          <a:xfrm>
            <a:off x="8703859" y="3059667"/>
            <a:ext cx="690465" cy="369332"/>
          </a:xfrm>
          <a:prstGeom prst="rect">
            <a:avLst/>
          </a:prstGeom>
          <a:noFill/>
        </p:spPr>
        <p:txBody>
          <a:bodyPr wrap="square" rtlCol="0">
            <a:spAutoFit/>
          </a:bodyPr>
          <a:lstStyle/>
          <a:p>
            <a:r>
              <a:rPr lang="en-US" dirty="0"/>
              <a:t>7.3</a:t>
            </a:r>
          </a:p>
        </p:txBody>
      </p:sp>
      <p:sp>
        <p:nvSpPr>
          <p:cNvPr id="24" name="TextBox 23">
            <a:extLst>
              <a:ext uri="{FF2B5EF4-FFF2-40B4-BE49-F238E27FC236}">
                <a16:creationId xmlns:a16="http://schemas.microsoft.com/office/drawing/2014/main" id="{4C167DCA-8468-571B-89A8-A548B3A182F6}"/>
              </a:ext>
            </a:extLst>
          </p:cNvPr>
          <p:cNvSpPr txBox="1"/>
          <p:nvPr/>
        </p:nvSpPr>
        <p:spPr>
          <a:xfrm>
            <a:off x="9657267" y="3087442"/>
            <a:ext cx="690465" cy="369332"/>
          </a:xfrm>
          <a:prstGeom prst="rect">
            <a:avLst/>
          </a:prstGeom>
          <a:noFill/>
        </p:spPr>
        <p:txBody>
          <a:bodyPr wrap="square" rtlCol="0">
            <a:spAutoFit/>
          </a:bodyPr>
          <a:lstStyle/>
          <a:p>
            <a:r>
              <a:rPr lang="en-US" dirty="0"/>
              <a:t>7.1</a:t>
            </a:r>
          </a:p>
        </p:txBody>
      </p:sp>
      <p:sp>
        <p:nvSpPr>
          <p:cNvPr id="26" name="TextBox 25">
            <a:extLst>
              <a:ext uri="{FF2B5EF4-FFF2-40B4-BE49-F238E27FC236}">
                <a16:creationId xmlns:a16="http://schemas.microsoft.com/office/drawing/2014/main" id="{B145BA8E-48D0-3EE6-A40B-0C223F8D40EC}"/>
              </a:ext>
            </a:extLst>
          </p:cNvPr>
          <p:cNvSpPr txBox="1"/>
          <p:nvPr/>
        </p:nvSpPr>
        <p:spPr>
          <a:xfrm>
            <a:off x="10544171" y="3087442"/>
            <a:ext cx="690465" cy="369332"/>
          </a:xfrm>
          <a:prstGeom prst="rect">
            <a:avLst/>
          </a:prstGeom>
          <a:noFill/>
        </p:spPr>
        <p:txBody>
          <a:bodyPr wrap="square" rtlCol="0">
            <a:spAutoFit/>
          </a:bodyPr>
          <a:lstStyle/>
          <a:p>
            <a:r>
              <a:rPr lang="en-US" dirty="0"/>
              <a:t>7.0</a:t>
            </a:r>
          </a:p>
        </p:txBody>
      </p:sp>
      <p:sp>
        <p:nvSpPr>
          <p:cNvPr id="27" name="TextBox 26">
            <a:extLst>
              <a:ext uri="{FF2B5EF4-FFF2-40B4-BE49-F238E27FC236}">
                <a16:creationId xmlns:a16="http://schemas.microsoft.com/office/drawing/2014/main" id="{30B3032D-7434-CE0A-2ED1-A85EC0FE88F2}"/>
              </a:ext>
            </a:extLst>
          </p:cNvPr>
          <p:cNvSpPr txBox="1"/>
          <p:nvPr/>
        </p:nvSpPr>
        <p:spPr>
          <a:xfrm>
            <a:off x="5811769" y="1054463"/>
            <a:ext cx="2080727" cy="369332"/>
          </a:xfrm>
          <a:prstGeom prst="rect">
            <a:avLst/>
          </a:prstGeom>
          <a:noFill/>
        </p:spPr>
        <p:txBody>
          <a:bodyPr wrap="square" rtlCol="0">
            <a:spAutoFit/>
          </a:bodyPr>
          <a:lstStyle/>
          <a:p>
            <a:r>
              <a:rPr lang="en-US" dirty="0">
                <a:solidFill>
                  <a:schemeClr val="bg1"/>
                </a:solidFill>
              </a:rPr>
              <a:t>        MOVIES </a:t>
            </a:r>
          </a:p>
        </p:txBody>
      </p:sp>
      <p:sp>
        <p:nvSpPr>
          <p:cNvPr id="29" name="TextBox 28">
            <a:extLst>
              <a:ext uri="{FF2B5EF4-FFF2-40B4-BE49-F238E27FC236}">
                <a16:creationId xmlns:a16="http://schemas.microsoft.com/office/drawing/2014/main" id="{F4B1AABF-31F9-9DFD-B4D3-9005F40F8C1A}"/>
              </a:ext>
            </a:extLst>
          </p:cNvPr>
          <p:cNvSpPr txBox="1"/>
          <p:nvPr/>
        </p:nvSpPr>
        <p:spPr>
          <a:xfrm>
            <a:off x="9048594" y="1047973"/>
            <a:ext cx="2080727" cy="369332"/>
          </a:xfrm>
          <a:prstGeom prst="rect">
            <a:avLst/>
          </a:prstGeom>
          <a:noFill/>
        </p:spPr>
        <p:txBody>
          <a:bodyPr wrap="square" rtlCol="0">
            <a:spAutoFit/>
          </a:bodyPr>
          <a:lstStyle/>
          <a:p>
            <a:r>
              <a:rPr lang="en-US" dirty="0">
                <a:solidFill>
                  <a:schemeClr val="bg1"/>
                </a:solidFill>
              </a:rPr>
              <a:t>       SHOWS </a:t>
            </a:r>
          </a:p>
        </p:txBody>
      </p:sp>
    </p:spTree>
    <p:extLst>
      <p:ext uri="{BB962C8B-B14F-4D97-AF65-F5344CB8AC3E}">
        <p14:creationId xmlns:p14="http://schemas.microsoft.com/office/powerpoint/2010/main" val="10423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512-4CCA-70C8-6C4C-2A055FC9D027}"/>
              </a:ext>
            </a:extLst>
          </p:cNvPr>
          <p:cNvSpPr>
            <a:spLocks noGrp="1"/>
          </p:cNvSpPr>
          <p:nvPr>
            <p:ph type="title"/>
          </p:nvPr>
        </p:nvSpPr>
        <p:spPr/>
        <p:txBody>
          <a:bodyPr/>
          <a:lstStyle/>
          <a:p>
            <a:r>
              <a:rPr lang="en-US" dirty="0"/>
              <a:t>Breakdown by Movies and Shows</a:t>
            </a:r>
          </a:p>
        </p:txBody>
      </p:sp>
      <p:pic>
        <p:nvPicPr>
          <p:cNvPr id="4" name="Picture 3">
            <a:extLst>
              <a:ext uri="{FF2B5EF4-FFF2-40B4-BE49-F238E27FC236}">
                <a16:creationId xmlns:a16="http://schemas.microsoft.com/office/drawing/2014/main" id="{7F209DB9-E5F3-3ED1-84FA-75F1427DC5F4}"/>
              </a:ext>
            </a:extLst>
          </p:cNvPr>
          <p:cNvPicPr>
            <a:picLocks noChangeAspect="1"/>
          </p:cNvPicPr>
          <p:nvPr/>
        </p:nvPicPr>
        <p:blipFill rotWithShape="1">
          <a:blip r:embed="rId2"/>
          <a:srcRect l="263" t="10464" r="35585" b="283"/>
          <a:stretch/>
        </p:blipFill>
        <p:spPr>
          <a:xfrm>
            <a:off x="2478810" y="1934839"/>
            <a:ext cx="2535545" cy="4148719"/>
          </a:xfrm>
          <a:prstGeom prst="rect">
            <a:avLst/>
          </a:prstGeom>
        </p:spPr>
      </p:pic>
      <p:pic>
        <p:nvPicPr>
          <p:cNvPr id="6" name="Picture 5">
            <a:extLst>
              <a:ext uri="{FF2B5EF4-FFF2-40B4-BE49-F238E27FC236}">
                <a16:creationId xmlns:a16="http://schemas.microsoft.com/office/drawing/2014/main" id="{9E055A8C-BE13-74FD-2F49-8788A5690497}"/>
              </a:ext>
            </a:extLst>
          </p:cNvPr>
          <p:cNvPicPr>
            <a:picLocks noChangeAspect="1"/>
          </p:cNvPicPr>
          <p:nvPr/>
        </p:nvPicPr>
        <p:blipFill rotWithShape="1">
          <a:blip r:embed="rId3"/>
          <a:srcRect t="8300" r="30548"/>
          <a:stretch/>
        </p:blipFill>
        <p:spPr>
          <a:xfrm>
            <a:off x="6925719" y="1934839"/>
            <a:ext cx="2656819" cy="4148719"/>
          </a:xfrm>
          <a:prstGeom prst="rect">
            <a:avLst/>
          </a:prstGeom>
        </p:spPr>
      </p:pic>
      <p:sp>
        <p:nvSpPr>
          <p:cNvPr id="7" name="TextBox 6">
            <a:extLst>
              <a:ext uri="{FF2B5EF4-FFF2-40B4-BE49-F238E27FC236}">
                <a16:creationId xmlns:a16="http://schemas.microsoft.com/office/drawing/2014/main" id="{AF6D25E0-201B-811A-6EF5-6926A59391AE}"/>
              </a:ext>
            </a:extLst>
          </p:cNvPr>
          <p:cNvSpPr txBox="1"/>
          <p:nvPr/>
        </p:nvSpPr>
        <p:spPr>
          <a:xfrm>
            <a:off x="3019985" y="6248400"/>
            <a:ext cx="2535545" cy="369332"/>
          </a:xfrm>
          <a:prstGeom prst="rect">
            <a:avLst/>
          </a:prstGeom>
          <a:noFill/>
        </p:spPr>
        <p:txBody>
          <a:bodyPr wrap="square" rtlCol="0">
            <a:spAutoFit/>
          </a:bodyPr>
          <a:lstStyle/>
          <a:p>
            <a:r>
              <a:rPr lang="en-US" dirty="0"/>
              <a:t>MOVIES</a:t>
            </a:r>
          </a:p>
        </p:txBody>
      </p:sp>
      <p:sp>
        <p:nvSpPr>
          <p:cNvPr id="9" name="TextBox 8">
            <a:extLst>
              <a:ext uri="{FF2B5EF4-FFF2-40B4-BE49-F238E27FC236}">
                <a16:creationId xmlns:a16="http://schemas.microsoft.com/office/drawing/2014/main" id="{783765C2-9DD5-C7EF-FF34-3FE8A63C97AB}"/>
              </a:ext>
            </a:extLst>
          </p:cNvPr>
          <p:cNvSpPr txBox="1"/>
          <p:nvPr/>
        </p:nvSpPr>
        <p:spPr>
          <a:xfrm>
            <a:off x="7716394" y="6216516"/>
            <a:ext cx="2535545" cy="369332"/>
          </a:xfrm>
          <a:prstGeom prst="rect">
            <a:avLst/>
          </a:prstGeom>
          <a:noFill/>
        </p:spPr>
        <p:txBody>
          <a:bodyPr wrap="square" rtlCol="0">
            <a:spAutoFit/>
          </a:bodyPr>
          <a:lstStyle/>
          <a:p>
            <a:r>
              <a:rPr lang="en-US" dirty="0"/>
              <a:t>SHOWS</a:t>
            </a:r>
          </a:p>
        </p:txBody>
      </p:sp>
    </p:spTree>
    <p:extLst>
      <p:ext uri="{BB962C8B-B14F-4D97-AF65-F5344CB8AC3E}">
        <p14:creationId xmlns:p14="http://schemas.microsoft.com/office/powerpoint/2010/main" val="156853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8812-ABCF-0E3A-841C-A7B5BF3EF4BB}"/>
              </a:ext>
            </a:extLst>
          </p:cNvPr>
          <p:cNvSpPr>
            <a:spLocks noGrp="1"/>
          </p:cNvSpPr>
          <p:nvPr>
            <p:ph type="title"/>
          </p:nvPr>
        </p:nvSpPr>
        <p:spPr/>
        <p:txBody>
          <a:bodyPr/>
          <a:lstStyle/>
          <a:p>
            <a:r>
              <a:rPr lang="en-US" dirty="0"/>
              <a:t>Further Comparisons </a:t>
            </a:r>
          </a:p>
        </p:txBody>
      </p:sp>
      <p:pic>
        <p:nvPicPr>
          <p:cNvPr id="4" name="Picture 3">
            <a:extLst>
              <a:ext uri="{FF2B5EF4-FFF2-40B4-BE49-F238E27FC236}">
                <a16:creationId xmlns:a16="http://schemas.microsoft.com/office/drawing/2014/main" id="{E6B6CEE5-99D9-6765-A833-23E5B9B7B449}"/>
              </a:ext>
            </a:extLst>
          </p:cNvPr>
          <p:cNvPicPr>
            <a:picLocks noChangeAspect="1"/>
          </p:cNvPicPr>
          <p:nvPr/>
        </p:nvPicPr>
        <p:blipFill>
          <a:blip r:embed="rId2"/>
          <a:stretch>
            <a:fillRect/>
          </a:stretch>
        </p:blipFill>
        <p:spPr>
          <a:xfrm>
            <a:off x="147995" y="2276963"/>
            <a:ext cx="11896010" cy="2714138"/>
          </a:xfrm>
          <a:prstGeom prst="rect">
            <a:avLst/>
          </a:prstGeom>
        </p:spPr>
      </p:pic>
    </p:spTree>
    <p:extLst>
      <p:ext uri="{BB962C8B-B14F-4D97-AF65-F5344CB8AC3E}">
        <p14:creationId xmlns:p14="http://schemas.microsoft.com/office/powerpoint/2010/main" val="4551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BBB3-BE91-8C27-8D6F-1A9A367B9E38}"/>
              </a:ext>
            </a:extLst>
          </p:cNvPr>
          <p:cNvSpPr>
            <a:spLocks noGrp="1"/>
          </p:cNvSpPr>
          <p:nvPr>
            <p:ph type="title"/>
          </p:nvPr>
        </p:nvSpPr>
        <p:spPr/>
        <p:txBody>
          <a:bodyPr/>
          <a:lstStyle/>
          <a:p>
            <a:r>
              <a:rPr lang="en-US" dirty="0"/>
              <a:t>How Runtime Trends Compare </a:t>
            </a:r>
          </a:p>
        </p:txBody>
      </p:sp>
      <p:pic>
        <p:nvPicPr>
          <p:cNvPr id="4" name="Picture 3">
            <a:extLst>
              <a:ext uri="{FF2B5EF4-FFF2-40B4-BE49-F238E27FC236}">
                <a16:creationId xmlns:a16="http://schemas.microsoft.com/office/drawing/2014/main" id="{3659DAC9-4BA6-A004-03AD-28E04F56F3B6}"/>
              </a:ext>
            </a:extLst>
          </p:cNvPr>
          <p:cNvPicPr>
            <a:picLocks noChangeAspect="1"/>
          </p:cNvPicPr>
          <p:nvPr/>
        </p:nvPicPr>
        <p:blipFill>
          <a:blip r:embed="rId2"/>
          <a:stretch>
            <a:fillRect/>
          </a:stretch>
        </p:blipFill>
        <p:spPr>
          <a:xfrm>
            <a:off x="1714948" y="1703420"/>
            <a:ext cx="8762103" cy="4928684"/>
          </a:xfrm>
          <a:prstGeom prst="rect">
            <a:avLst/>
          </a:prstGeom>
        </p:spPr>
      </p:pic>
    </p:spTree>
    <p:extLst>
      <p:ext uri="{BB962C8B-B14F-4D97-AF65-F5344CB8AC3E}">
        <p14:creationId xmlns:p14="http://schemas.microsoft.com/office/powerpoint/2010/main" val="40437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F454-E244-EA15-C552-6355C0A0F62F}"/>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Summary of Observations </a:t>
            </a:r>
          </a:p>
        </p:txBody>
      </p:sp>
      <p:graphicFrame>
        <p:nvGraphicFramePr>
          <p:cNvPr id="5" name="TextBox 2">
            <a:extLst>
              <a:ext uri="{FF2B5EF4-FFF2-40B4-BE49-F238E27FC236}">
                <a16:creationId xmlns:a16="http://schemas.microsoft.com/office/drawing/2014/main" id="{18E949DF-18E5-61BB-CF98-11545803D39E}"/>
              </a:ext>
            </a:extLst>
          </p:cNvPr>
          <p:cNvGraphicFramePr/>
          <p:nvPr>
            <p:extLst>
              <p:ext uri="{D42A27DB-BD31-4B8C-83A1-F6EECF244321}">
                <p14:modId xmlns:p14="http://schemas.microsoft.com/office/powerpoint/2010/main" val="393644268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40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27FBD23D-F40D-49F2-B03D-90DBC6A83BF7}"/>
                                            </p:graphicEl>
                                          </p:spTgt>
                                        </p:tgtEl>
                                        <p:attrNameLst>
                                          <p:attrName>style.visibility</p:attrName>
                                        </p:attrNameLst>
                                      </p:cBhvr>
                                      <p:to>
                                        <p:strVal val="visible"/>
                                      </p:to>
                                    </p:set>
                                    <p:animEffect transition="in" filter="barn(inVertical)">
                                      <p:cBhvr>
                                        <p:cTn id="7" dur="500"/>
                                        <p:tgtEl>
                                          <p:spTgt spid="5">
                                            <p:graphicEl>
                                              <a:dgm id="{27FBD23D-F40D-49F2-B03D-90DBC6A83B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graphicEl>
                                              <a:dgm id="{BFA5AE2D-368C-4D82-ACA7-850F3748B01C}"/>
                                            </p:graphicEl>
                                          </p:spTgt>
                                        </p:tgtEl>
                                        <p:attrNameLst>
                                          <p:attrName>style.visibility</p:attrName>
                                        </p:attrNameLst>
                                      </p:cBhvr>
                                      <p:to>
                                        <p:strVal val="visible"/>
                                      </p:to>
                                    </p:set>
                                    <p:animEffect transition="in" filter="barn(inVertical)">
                                      <p:cBhvr>
                                        <p:cTn id="12" dur="500"/>
                                        <p:tgtEl>
                                          <p:spTgt spid="5">
                                            <p:graphicEl>
                                              <a:dgm id="{BFA5AE2D-368C-4D82-ACA7-850F3748B01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graphicEl>
                                              <a:dgm id="{41C3D326-F52A-45C6-9AD4-BFD010DA6EB4}"/>
                                            </p:graphicEl>
                                          </p:spTgt>
                                        </p:tgtEl>
                                        <p:attrNameLst>
                                          <p:attrName>style.visibility</p:attrName>
                                        </p:attrNameLst>
                                      </p:cBhvr>
                                      <p:to>
                                        <p:strVal val="visible"/>
                                      </p:to>
                                    </p:set>
                                    <p:animEffect transition="in" filter="barn(inVertical)">
                                      <p:cBhvr>
                                        <p:cTn id="17" dur="500"/>
                                        <p:tgtEl>
                                          <p:spTgt spid="5">
                                            <p:graphicEl>
                                              <a:dgm id="{41C3D326-F52A-45C6-9AD4-BFD010DA6E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dirty="0"/>
              <a:t>Netflix </a:t>
            </a:r>
            <a:br>
              <a:rPr lang="en-US" sz="3600" dirty="0"/>
            </a:br>
            <a:r>
              <a:rPr lang="en-US" sz="3600" dirty="0"/>
              <a:t>Conclusion</a:t>
            </a:r>
          </a:p>
        </p:txBody>
      </p:sp>
      <p:cxnSp>
        <p:nvCxnSpPr>
          <p:cNvPr id="29" name="Straight Connector 28">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sz="2000" dirty="0"/>
              <a:t>Netflix seems to be dipping in popularity overall, as seen by their IMDB scores being on par or less than HBO and Hulu, as well, as the unprecedented dip in their overall subscribers in 2022. </a:t>
            </a:r>
          </a:p>
          <a:p>
            <a:pPr>
              <a:lnSpc>
                <a:spcPct val="100000"/>
              </a:lnSpc>
            </a:pPr>
            <a:r>
              <a:rPr lang="en-US" sz="2000" dirty="0"/>
              <a:t>While still widely used and very popular Netflix will need to work to adapt to the increased competition form competing streaming services.</a:t>
            </a:r>
          </a:p>
          <a:p>
            <a:pPr>
              <a:lnSpc>
                <a:spcPct val="100000"/>
              </a:lnSpc>
            </a:pPr>
            <a:r>
              <a:rPr lang="en-US" sz="2000" dirty="0"/>
              <a:t>Focusing on shows for mature audiences, and focusing on movies over television would play into Netflix’s strengths </a:t>
            </a:r>
          </a:p>
          <a:p>
            <a:pPr>
              <a:lnSpc>
                <a:spcPct val="100000"/>
              </a:lnSpc>
            </a:pPr>
            <a:r>
              <a:rPr lang="en-US" sz="2000" dirty="0"/>
              <a:t>Reworking their programming for children and families as well as their movie selection could help to raise scores that are low.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dirty="0"/>
              <a:t>Hulu</a:t>
            </a:r>
            <a:br>
              <a:rPr lang="en-US" sz="3600" dirty="0"/>
            </a:br>
            <a:r>
              <a:rPr lang="en-US" sz="3600" dirty="0"/>
              <a:t>Conclusion</a:t>
            </a:r>
          </a:p>
        </p:txBody>
      </p: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sz="2000" dirty="0"/>
              <a:t>Hulu is the leading online streaming service and comprehensive all I one premium service that offers an expansive slate of live and on demand. Over the past few years Hulu seen to be gaining more subscribers due to it’s live streaming of sports and other movie services it offers </a:t>
            </a:r>
          </a:p>
          <a:p>
            <a:pPr>
              <a:lnSpc>
                <a:spcPct val="100000"/>
              </a:lnSpc>
            </a:pPr>
            <a:r>
              <a:rPr lang="en-US" dirty="0">
                <a:effectLst/>
              </a:rPr>
              <a:t>There are sill several other companies that are joining the online streaming game, so it would be  interesting to see how Hulu stand against them all.</a:t>
            </a:r>
            <a:endParaRPr lang="en-US" sz="2000" dirty="0"/>
          </a:p>
          <a:p>
            <a:pPr marL="36900" indent="0">
              <a:lnSpc>
                <a:spcPct val="100000"/>
              </a:lnSpc>
              <a:buNone/>
            </a:pPr>
            <a:endParaRPr lang="en-US" sz="2000" dirty="0"/>
          </a:p>
        </p:txBody>
      </p:sp>
    </p:spTree>
    <p:extLst>
      <p:ext uri="{BB962C8B-B14F-4D97-AF65-F5344CB8AC3E}">
        <p14:creationId xmlns:p14="http://schemas.microsoft.com/office/powerpoint/2010/main" val="22480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E6D77-64D6-83B9-620C-9883BD096D44}"/>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Questions? </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2094079923"/>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6"/>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378</TotalTime>
  <Words>3663</Words>
  <Application>Microsoft Office PowerPoint</Application>
  <PresentationFormat>Widescreen</PresentationFormat>
  <Paragraphs>275</Paragraphs>
  <Slides>64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Goudy Old Style</vt:lpstr>
      <vt:lpstr>inherit</vt:lpstr>
      <vt:lpstr>Inter</vt:lpstr>
      <vt:lpstr>Open Sans</vt:lpstr>
      <vt:lpstr>Wingdings 2</vt:lpstr>
      <vt:lpstr>SlateVTI</vt:lpstr>
      <vt:lpstr>Streaming Services</vt:lpstr>
      <vt:lpstr>About the Team- Summer Kenney</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the team began to work together, they decided to put an emphasis on how shows and movies have changed through the decades.</vt:lpstr>
      <vt:lpstr>  The team decided to run a stepwise regression to see what the strongest correlating factors were given for ‘release year’. The strongest correlations shown were:</vt:lpstr>
      <vt:lpstr>After considering the exploratory tests they decided to examine the following three questions:</vt:lpstr>
      <vt:lpstr>The first thing that the team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Netflix Summary</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PowerPoint Presentation</vt:lpstr>
      <vt:lpstr>How have movie times changed throughout the decades?</vt:lpstr>
      <vt:lpstr>How have show times changed throughout the decades?</vt:lpstr>
      <vt:lpstr>Reference page</vt:lpstr>
      <vt:lpstr>PowerPoint Presentation</vt:lpstr>
      <vt:lpstr>About the Team-Jaclyn Huff</vt:lpstr>
      <vt:lpstr>Hulu</vt:lpstr>
      <vt:lpstr>Over the last 8 years, Hulu has grown its paid subscriber base at a CAGR of 33.1%.</vt:lpstr>
      <vt:lpstr>Live TV on Hulu Hulu’s live TV bundle has 4 million subscribers. The package provides access to live programming in addition to the on-demand library. During the last year (December 2019 – January 2021), Hulu added 800 thousand new live TV subscribers. </vt:lpstr>
      <vt:lpstr> Data Set Examined   This dataset, taken from Kaggle.com contains titles on Hulu with 15 columns containing their information, including: </vt:lpstr>
      <vt:lpstr>QUESTION1: How have running times changed through the decades?  </vt:lpstr>
      <vt:lpstr>Runtimes Shows for  Hulu were shorter in the 1990’s but remained constant for the last two decades. </vt:lpstr>
      <vt:lpstr>Runtimes Movies for  Hulu were longer in the 1990’s and has remained constant</vt:lpstr>
      <vt:lpstr>QUESTION 2: Have IMDB ratings changed for movies and shows over the decades? If, so how? </vt:lpstr>
      <vt:lpstr>How have IMDB scores changed for shows and movies over the decades?</vt:lpstr>
      <vt:lpstr>How have IMDB scores changed for shows and movies over the decades?</vt:lpstr>
      <vt:lpstr>Now that we can see after running the IMDB Score, it shows that shows are more popular than movies. </vt:lpstr>
      <vt:lpstr>I ran a T-test to see if the average IMDB scores for Hulu were the same as the average IMDB scores for the combined data set.  First, I explore movies. The test showed that there IS a significant difference between the overall average IMDB score and the Hulu IMDB score for movies.  Next the test for shows revealed that there was NOT a statistically significant difference between the Hulu average and the overall average.  </vt:lpstr>
      <vt:lpstr>Combining the Data Sets </vt:lpstr>
      <vt:lpstr>IMDB Comparison</vt:lpstr>
      <vt:lpstr>Reference page</vt:lpstr>
      <vt:lpstr>Insights into Streaming Services</vt:lpstr>
      <vt:lpstr>Which Streaming Service is the Most Popular? </vt:lpstr>
      <vt:lpstr>Average IMDB by Movie and Show</vt:lpstr>
      <vt:lpstr>Breakdown by Movies and Shows</vt:lpstr>
      <vt:lpstr>Further Comparisons </vt:lpstr>
      <vt:lpstr>How Runtime Trends Compare </vt:lpstr>
      <vt:lpstr>Summary of Observations </vt:lpstr>
      <vt:lpstr>Netflix  Conclusion</vt:lpstr>
      <vt:lpstr>Hulu Conclusion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Summer Kenney</cp:lastModifiedBy>
  <cp:revision>8</cp:revision>
  <dcterms:created xsi:type="dcterms:W3CDTF">2022-09-05T14:15:58Z</dcterms:created>
  <dcterms:modified xsi:type="dcterms:W3CDTF">2022-09-06T19:40:03Z</dcterms:modified>
</cp:coreProperties>
</file>